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6" r:id="rId2"/>
    <p:sldId id="257" r:id="rId3"/>
    <p:sldId id="258" r:id="rId4"/>
    <p:sldId id="260" r:id="rId5"/>
    <p:sldId id="261" r:id="rId6"/>
    <p:sldId id="288" r:id="rId7"/>
    <p:sldId id="268" r:id="rId8"/>
    <p:sldId id="259" r:id="rId9"/>
    <p:sldId id="289" r:id="rId10"/>
    <p:sldId id="277" r:id="rId11"/>
    <p:sldId id="293" r:id="rId12"/>
    <p:sldId id="292" r:id="rId13"/>
    <p:sldId id="290" r:id="rId14"/>
    <p:sldId id="291" r:id="rId15"/>
    <p:sldId id="295" r:id="rId16"/>
    <p:sldId id="278" r:id="rId17"/>
    <p:sldId id="298" r:id="rId18"/>
    <p:sldId id="299" r:id="rId19"/>
    <p:sldId id="296" r:id="rId20"/>
    <p:sldId id="297" r:id="rId21"/>
    <p:sldId id="300" r:id="rId22"/>
    <p:sldId id="301" r:id="rId23"/>
    <p:sldId id="302" r:id="rId24"/>
    <p:sldId id="281" r:id="rId25"/>
    <p:sldId id="303" r:id="rId26"/>
    <p:sldId id="304" r:id="rId27"/>
    <p:sldId id="305" r:id="rId28"/>
    <p:sldId id="306" r:id="rId29"/>
    <p:sldId id="307" r:id="rId30"/>
    <p:sldId id="282" r:id="rId31"/>
    <p:sldId id="283" r:id="rId32"/>
    <p:sldId id="284" r:id="rId33"/>
    <p:sldId id="286" r:id="rId34"/>
    <p:sldId id="285"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1971"/>
    <a:srgbClr val="002C9D"/>
    <a:srgbClr val="6B0846"/>
    <a:srgbClr val="C746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25"/>
    <p:restoredTop sz="70787"/>
  </p:normalViewPr>
  <p:slideViewPr>
    <p:cSldViewPr snapToGrid="0">
      <p:cViewPr varScale="1">
        <p:scale>
          <a:sx n="109" d="100"/>
          <a:sy n="109" d="100"/>
        </p:scale>
        <p:origin x="2608" y="1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833B16-6D6F-4500-B9F5-1D9D8AC9336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0B0F080-4740-4B74-B705-5AEA88A17C22}">
      <dgm:prSet custT="1"/>
      <dgm:spPr/>
      <dgm:t>
        <a:bodyPr/>
        <a:lstStyle/>
        <a:p>
          <a:r>
            <a:rPr lang="en-US" sz="1800"/>
            <a:t>Why we need a reference Cloud-Native developer platform</a:t>
          </a:r>
        </a:p>
      </dgm:t>
    </dgm:pt>
    <dgm:pt modelId="{0B5F7CC1-97A3-4A36-9CB7-E2DED9D6EA03}" type="parTrans" cxnId="{B7B2AB4B-DE07-4F24-8AA4-6D7CF9008693}">
      <dgm:prSet/>
      <dgm:spPr/>
      <dgm:t>
        <a:bodyPr/>
        <a:lstStyle/>
        <a:p>
          <a:endParaRPr lang="en-US" sz="1800"/>
        </a:p>
      </dgm:t>
    </dgm:pt>
    <dgm:pt modelId="{7882278D-F170-4AC3-AF58-F6A99ED29C78}" type="sibTrans" cxnId="{B7B2AB4B-DE07-4F24-8AA4-6D7CF9008693}">
      <dgm:prSet/>
      <dgm:spPr/>
      <dgm:t>
        <a:bodyPr/>
        <a:lstStyle/>
        <a:p>
          <a:endParaRPr lang="en-US" sz="1800"/>
        </a:p>
      </dgm:t>
    </dgm:pt>
    <dgm:pt modelId="{3F344A00-40B1-441B-89D6-1CCC5A9FDF89}">
      <dgm:prSet custT="1"/>
      <dgm:spPr/>
      <dgm:t>
        <a:bodyPr/>
        <a:lstStyle/>
        <a:p>
          <a:r>
            <a:rPr lang="en-US" sz="1800"/>
            <a:t>How we created our reference platform</a:t>
          </a:r>
        </a:p>
        <a:p>
          <a:r>
            <a:rPr lang="en-US" sz="1800"/>
            <a:t>(and open sourced it!)</a:t>
          </a:r>
        </a:p>
      </dgm:t>
    </dgm:pt>
    <dgm:pt modelId="{8313336D-6940-4D9F-933B-0E34C76B84FC}" type="parTrans" cxnId="{6CB4250E-45D3-4526-9592-E270F021E3B7}">
      <dgm:prSet/>
      <dgm:spPr/>
      <dgm:t>
        <a:bodyPr/>
        <a:lstStyle/>
        <a:p>
          <a:endParaRPr lang="en-US" sz="1800"/>
        </a:p>
      </dgm:t>
    </dgm:pt>
    <dgm:pt modelId="{13CDA378-AD56-464A-8CD4-618579A0EF42}" type="sibTrans" cxnId="{6CB4250E-45D3-4526-9592-E270F021E3B7}">
      <dgm:prSet/>
      <dgm:spPr/>
      <dgm:t>
        <a:bodyPr/>
        <a:lstStyle/>
        <a:p>
          <a:endParaRPr lang="en-US" sz="1800"/>
        </a:p>
      </dgm:t>
    </dgm:pt>
    <dgm:pt modelId="{CCFB74C3-5E34-4267-8D5A-F112B57A288F}">
      <dgm:prSet custT="1"/>
      <dgm:spPr/>
      <dgm:t>
        <a:bodyPr/>
        <a:lstStyle/>
        <a:p>
          <a:r>
            <a:rPr lang="en-US" sz="1800"/>
            <a:t>How to super-charge your Internal Developer Platform creation.</a:t>
          </a:r>
        </a:p>
      </dgm:t>
    </dgm:pt>
    <dgm:pt modelId="{8CA661B1-A5D3-4F52-AD49-7C859E2BDC35}" type="parTrans" cxnId="{B92C7792-EE5E-4194-B61D-BDC713135FA5}">
      <dgm:prSet/>
      <dgm:spPr/>
      <dgm:t>
        <a:bodyPr/>
        <a:lstStyle/>
        <a:p>
          <a:endParaRPr lang="en-US" sz="1800"/>
        </a:p>
      </dgm:t>
    </dgm:pt>
    <dgm:pt modelId="{4BA1DBD5-1157-4716-8625-2C673DB8F9F5}" type="sibTrans" cxnId="{B92C7792-EE5E-4194-B61D-BDC713135FA5}">
      <dgm:prSet/>
      <dgm:spPr/>
      <dgm:t>
        <a:bodyPr/>
        <a:lstStyle/>
        <a:p>
          <a:endParaRPr lang="en-US" sz="1800"/>
        </a:p>
      </dgm:t>
    </dgm:pt>
    <dgm:pt modelId="{E046D9AF-ADE7-493F-8494-25AA438D0BDC}" type="pres">
      <dgm:prSet presAssocID="{3A833B16-6D6F-4500-B9F5-1D9D8AC93367}" presName="root" presStyleCnt="0">
        <dgm:presLayoutVars>
          <dgm:dir/>
          <dgm:resizeHandles val="exact"/>
        </dgm:presLayoutVars>
      </dgm:prSet>
      <dgm:spPr/>
    </dgm:pt>
    <dgm:pt modelId="{8E95C324-95BE-4D8C-8089-C662E9DF253A}" type="pres">
      <dgm:prSet presAssocID="{70B0F080-4740-4B74-B705-5AEA88A17C22}" presName="compNode" presStyleCnt="0"/>
      <dgm:spPr/>
    </dgm:pt>
    <dgm:pt modelId="{8201C999-B49F-4A11-8611-E76A890AE2DF}" type="pres">
      <dgm:prSet presAssocID="{70B0F080-4740-4B74-B705-5AEA88A17C2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697EE6A9-8316-4B72-A038-A0D3712D9322}" type="pres">
      <dgm:prSet presAssocID="{70B0F080-4740-4B74-B705-5AEA88A17C22}" presName="spaceRect" presStyleCnt="0"/>
      <dgm:spPr/>
    </dgm:pt>
    <dgm:pt modelId="{6B38152B-DA7B-49CA-8D9D-9ECCAB234D05}" type="pres">
      <dgm:prSet presAssocID="{70B0F080-4740-4B74-B705-5AEA88A17C22}" presName="textRect" presStyleLbl="revTx" presStyleIdx="0" presStyleCnt="3">
        <dgm:presLayoutVars>
          <dgm:chMax val="1"/>
          <dgm:chPref val="1"/>
        </dgm:presLayoutVars>
      </dgm:prSet>
      <dgm:spPr/>
    </dgm:pt>
    <dgm:pt modelId="{0EC24284-DBA2-4759-B92F-2DBB57BBB9E0}" type="pres">
      <dgm:prSet presAssocID="{7882278D-F170-4AC3-AF58-F6A99ED29C78}" presName="sibTrans" presStyleCnt="0"/>
      <dgm:spPr/>
    </dgm:pt>
    <dgm:pt modelId="{EC3B54E8-35BA-4428-8F69-CB6EA8306861}" type="pres">
      <dgm:prSet presAssocID="{3F344A00-40B1-441B-89D6-1CCC5A9FDF89}" presName="compNode" presStyleCnt="0"/>
      <dgm:spPr/>
    </dgm:pt>
    <dgm:pt modelId="{9AFA4C35-4368-41E4-A58A-7F962E7B3185}" type="pres">
      <dgm:prSet presAssocID="{3F344A00-40B1-441B-89D6-1CCC5A9FDF8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udge"/>
        </a:ext>
      </dgm:extLst>
    </dgm:pt>
    <dgm:pt modelId="{FCD8CFCC-B612-4AC6-A0B3-BEAF78ADD92A}" type="pres">
      <dgm:prSet presAssocID="{3F344A00-40B1-441B-89D6-1CCC5A9FDF89}" presName="spaceRect" presStyleCnt="0"/>
      <dgm:spPr/>
    </dgm:pt>
    <dgm:pt modelId="{A3E26CE4-19B2-4309-AC50-251B7B1D6CB3}" type="pres">
      <dgm:prSet presAssocID="{3F344A00-40B1-441B-89D6-1CCC5A9FDF89}" presName="textRect" presStyleLbl="revTx" presStyleIdx="1" presStyleCnt="3">
        <dgm:presLayoutVars>
          <dgm:chMax val="1"/>
          <dgm:chPref val="1"/>
        </dgm:presLayoutVars>
      </dgm:prSet>
      <dgm:spPr/>
    </dgm:pt>
    <dgm:pt modelId="{FA724597-38B0-4B1C-A683-CC9E8C1817EC}" type="pres">
      <dgm:prSet presAssocID="{13CDA378-AD56-464A-8CD4-618579A0EF42}" presName="sibTrans" presStyleCnt="0"/>
      <dgm:spPr/>
    </dgm:pt>
    <dgm:pt modelId="{2A62A581-E41E-4F76-95A9-8235272D9D67}" type="pres">
      <dgm:prSet presAssocID="{CCFB74C3-5E34-4267-8D5A-F112B57A288F}" presName="compNode" presStyleCnt="0"/>
      <dgm:spPr/>
    </dgm:pt>
    <dgm:pt modelId="{82338B9F-5A80-4701-81E3-61C528E2D980}" type="pres">
      <dgm:prSet presAssocID="{CCFB74C3-5E34-4267-8D5A-F112B57A28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6351712C-F6CD-4BAD-837F-BFADC5B68F37}" type="pres">
      <dgm:prSet presAssocID="{CCFB74C3-5E34-4267-8D5A-F112B57A288F}" presName="spaceRect" presStyleCnt="0"/>
      <dgm:spPr/>
    </dgm:pt>
    <dgm:pt modelId="{7772E66C-3614-49E2-85CE-E206409B071E}" type="pres">
      <dgm:prSet presAssocID="{CCFB74C3-5E34-4267-8D5A-F112B57A288F}" presName="textRect" presStyleLbl="revTx" presStyleIdx="2" presStyleCnt="3">
        <dgm:presLayoutVars>
          <dgm:chMax val="1"/>
          <dgm:chPref val="1"/>
        </dgm:presLayoutVars>
      </dgm:prSet>
      <dgm:spPr/>
    </dgm:pt>
  </dgm:ptLst>
  <dgm:cxnLst>
    <dgm:cxn modelId="{6CB4250E-45D3-4526-9592-E270F021E3B7}" srcId="{3A833B16-6D6F-4500-B9F5-1D9D8AC93367}" destId="{3F344A00-40B1-441B-89D6-1CCC5A9FDF89}" srcOrd="1" destOrd="0" parTransId="{8313336D-6940-4D9F-933B-0E34C76B84FC}" sibTransId="{13CDA378-AD56-464A-8CD4-618579A0EF42}"/>
    <dgm:cxn modelId="{26393416-EDB0-4F98-8767-228BD7B197FE}" type="presOf" srcId="{70B0F080-4740-4B74-B705-5AEA88A17C22}" destId="{6B38152B-DA7B-49CA-8D9D-9ECCAB234D05}" srcOrd="0" destOrd="0" presId="urn:microsoft.com/office/officeart/2018/2/layout/IconLabelList"/>
    <dgm:cxn modelId="{B7B2AB4B-DE07-4F24-8AA4-6D7CF9008693}" srcId="{3A833B16-6D6F-4500-B9F5-1D9D8AC93367}" destId="{70B0F080-4740-4B74-B705-5AEA88A17C22}" srcOrd="0" destOrd="0" parTransId="{0B5F7CC1-97A3-4A36-9CB7-E2DED9D6EA03}" sibTransId="{7882278D-F170-4AC3-AF58-F6A99ED29C78}"/>
    <dgm:cxn modelId="{44CCB361-95C2-4156-B8D8-701E90B58FCF}" type="presOf" srcId="{CCFB74C3-5E34-4267-8D5A-F112B57A288F}" destId="{7772E66C-3614-49E2-85CE-E206409B071E}" srcOrd="0" destOrd="0" presId="urn:microsoft.com/office/officeart/2018/2/layout/IconLabelList"/>
    <dgm:cxn modelId="{79A72C69-9D2A-40FB-A43C-74A18CFD4294}" type="presOf" srcId="{3F344A00-40B1-441B-89D6-1CCC5A9FDF89}" destId="{A3E26CE4-19B2-4309-AC50-251B7B1D6CB3}" srcOrd="0" destOrd="0" presId="urn:microsoft.com/office/officeart/2018/2/layout/IconLabelList"/>
    <dgm:cxn modelId="{B92C7792-EE5E-4194-B61D-BDC713135FA5}" srcId="{3A833B16-6D6F-4500-B9F5-1D9D8AC93367}" destId="{CCFB74C3-5E34-4267-8D5A-F112B57A288F}" srcOrd="2" destOrd="0" parTransId="{8CA661B1-A5D3-4F52-AD49-7C859E2BDC35}" sibTransId="{4BA1DBD5-1157-4716-8625-2C673DB8F9F5}"/>
    <dgm:cxn modelId="{74D9AEFD-4497-4415-A36A-AE3582A06A26}" type="presOf" srcId="{3A833B16-6D6F-4500-B9F5-1D9D8AC93367}" destId="{E046D9AF-ADE7-493F-8494-25AA438D0BDC}" srcOrd="0" destOrd="0" presId="urn:microsoft.com/office/officeart/2018/2/layout/IconLabelList"/>
    <dgm:cxn modelId="{13A74628-55B7-49A1-9F19-8CE3078ED8CB}" type="presParOf" srcId="{E046D9AF-ADE7-493F-8494-25AA438D0BDC}" destId="{8E95C324-95BE-4D8C-8089-C662E9DF253A}" srcOrd="0" destOrd="0" presId="urn:microsoft.com/office/officeart/2018/2/layout/IconLabelList"/>
    <dgm:cxn modelId="{61BFCF95-5B2F-4E9A-A864-5695B96380B9}" type="presParOf" srcId="{8E95C324-95BE-4D8C-8089-C662E9DF253A}" destId="{8201C999-B49F-4A11-8611-E76A890AE2DF}" srcOrd="0" destOrd="0" presId="urn:microsoft.com/office/officeart/2018/2/layout/IconLabelList"/>
    <dgm:cxn modelId="{9A801209-54E4-414E-B04E-30CA33054E5C}" type="presParOf" srcId="{8E95C324-95BE-4D8C-8089-C662E9DF253A}" destId="{697EE6A9-8316-4B72-A038-A0D3712D9322}" srcOrd="1" destOrd="0" presId="urn:microsoft.com/office/officeart/2018/2/layout/IconLabelList"/>
    <dgm:cxn modelId="{84DE83CF-AD90-46CE-951C-C2E60B592D56}" type="presParOf" srcId="{8E95C324-95BE-4D8C-8089-C662E9DF253A}" destId="{6B38152B-DA7B-49CA-8D9D-9ECCAB234D05}" srcOrd="2" destOrd="0" presId="urn:microsoft.com/office/officeart/2018/2/layout/IconLabelList"/>
    <dgm:cxn modelId="{3709E186-8DDE-4F25-B6CC-837129DD5746}" type="presParOf" srcId="{E046D9AF-ADE7-493F-8494-25AA438D0BDC}" destId="{0EC24284-DBA2-4759-B92F-2DBB57BBB9E0}" srcOrd="1" destOrd="0" presId="urn:microsoft.com/office/officeart/2018/2/layout/IconLabelList"/>
    <dgm:cxn modelId="{68ABA3BF-CD65-44A2-808F-12F94910A776}" type="presParOf" srcId="{E046D9AF-ADE7-493F-8494-25AA438D0BDC}" destId="{EC3B54E8-35BA-4428-8F69-CB6EA8306861}" srcOrd="2" destOrd="0" presId="urn:microsoft.com/office/officeart/2018/2/layout/IconLabelList"/>
    <dgm:cxn modelId="{DB651B38-3819-4705-9FCD-48E6E43E40A6}" type="presParOf" srcId="{EC3B54E8-35BA-4428-8F69-CB6EA8306861}" destId="{9AFA4C35-4368-41E4-A58A-7F962E7B3185}" srcOrd="0" destOrd="0" presId="urn:microsoft.com/office/officeart/2018/2/layout/IconLabelList"/>
    <dgm:cxn modelId="{800C3795-9949-4736-A08A-081BED9A62D2}" type="presParOf" srcId="{EC3B54E8-35BA-4428-8F69-CB6EA8306861}" destId="{FCD8CFCC-B612-4AC6-A0B3-BEAF78ADD92A}" srcOrd="1" destOrd="0" presId="urn:microsoft.com/office/officeart/2018/2/layout/IconLabelList"/>
    <dgm:cxn modelId="{A5855750-5963-41F2-B4DB-EB2417615EE2}" type="presParOf" srcId="{EC3B54E8-35BA-4428-8F69-CB6EA8306861}" destId="{A3E26CE4-19B2-4309-AC50-251B7B1D6CB3}" srcOrd="2" destOrd="0" presId="urn:microsoft.com/office/officeart/2018/2/layout/IconLabelList"/>
    <dgm:cxn modelId="{71B503EE-A5CB-4620-8D65-9ABF290BE8AA}" type="presParOf" srcId="{E046D9AF-ADE7-493F-8494-25AA438D0BDC}" destId="{FA724597-38B0-4B1C-A683-CC9E8C1817EC}" srcOrd="3" destOrd="0" presId="urn:microsoft.com/office/officeart/2018/2/layout/IconLabelList"/>
    <dgm:cxn modelId="{E5343BA7-98AC-435E-985B-302A5A5051D7}" type="presParOf" srcId="{E046D9AF-ADE7-493F-8494-25AA438D0BDC}" destId="{2A62A581-E41E-4F76-95A9-8235272D9D67}" srcOrd="4" destOrd="0" presId="urn:microsoft.com/office/officeart/2018/2/layout/IconLabelList"/>
    <dgm:cxn modelId="{05A04565-D12A-4B1A-ADBF-35EFE0DAB51D}" type="presParOf" srcId="{2A62A581-E41E-4F76-95A9-8235272D9D67}" destId="{82338B9F-5A80-4701-81E3-61C528E2D980}" srcOrd="0" destOrd="0" presId="urn:microsoft.com/office/officeart/2018/2/layout/IconLabelList"/>
    <dgm:cxn modelId="{2D0ACF74-04F6-471B-AF93-D1D90B3C2FA2}" type="presParOf" srcId="{2A62A581-E41E-4F76-95A9-8235272D9D67}" destId="{6351712C-F6CD-4BAD-837F-BFADC5B68F37}" srcOrd="1" destOrd="0" presId="urn:microsoft.com/office/officeart/2018/2/layout/IconLabelList"/>
    <dgm:cxn modelId="{5075DD0B-D042-47AA-8C49-07CE92A4ED08}" type="presParOf" srcId="{2A62A581-E41E-4F76-95A9-8235272D9D67}" destId="{7772E66C-3614-49E2-85CE-E206409B07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1C999-B49F-4A11-8611-E76A890AE2DF}">
      <dsp:nvSpPr>
        <dsp:cNvPr id="0" name=""/>
        <dsp:cNvSpPr/>
      </dsp:nvSpPr>
      <dsp:spPr>
        <a:xfrm>
          <a:off x="947201" y="765693"/>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38152B-DA7B-49CA-8D9D-9ECCAB234D05}">
      <dsp:nvSpPr>
        <dsp:cNvPr id="0" name=""/>
        <dsp:cNvSpPr/>
      </dsp:nvSpPr>
      <dsp:spPr>
        <a:xfrm>
          <a:off x="59990" y="2617111"/>
          <a:ext cx="3226223"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Why we need a reference Cloud-Native developer platform</a:t>
          </a:r>
        </a:p>
      </dsp:txBody>
      <dsp:txXfrm>
        <a:off x="59990" y="2617111"/>
        <a:ext cx="3226223" cy="810000"/>
      </dsp:txXfrm>
    </dsp:sp>
    <dsp:sp modelId="{9AFA4C35-4368-41E4-A58A-7F962E7B3185}">
      <dsp:nvSpPr>
        <dsp:cNvPr id="0" name=""/>
        <dsp:cNvSpPr/>
      </dsp:nvSpPr>
      <dsp:spPr>
        <a:xfrm>
          <a:off x="4738014" y="765693"/>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E26CE4-19B2-4309-AC50-251B7B1D6CB3}">
      <dsp:nvSpPr>
        <dsp:cNvPr id="0" name=""/>
        <dsp:cNvSpPr/>
      </dsp:nvSpPr>
      <dsp:spPr>
        <a:xfrm>
          <a:off x="3850802" y="2617111"/>
          <a:ext cx="3226223"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How we created our reference platform</a:t>
          </a:r>
        </a:p>
        <a:p>
          <a:pPr marL="0" lvl="0" indent="0" algn="ctr" defTabSz="800100">
            <a:lnSpc>
              <a:spcPct val="90000"/>
            </a:lnSpc>
            <a:spcBef>
              <a:spcPct val="0"/>
            </a:spcBef>
            <a:spcAft>
              <a:spcPct val="35000"/>
            </a:spcAft>
            <a:buNone/>
          </a:pPr>
          <a:r>
            <a:rPr lang="en-US" sz="1800" kern="1200"/>
            <a:t>(and open sourced it!)</a:t>
          </a:r>
        </a:p>
      </dsp:txBody>
      <dsp:txXfrm>
        <a:off x="3850802" y="2617111"/>
        <a:ext cx="3226223" cy="810000"/>
      </dsp:txXfrm>
    </dsp:sp>
    <dsp:sp modelId="{82338B9F-5A80-4701-81E3-61C528E2D980}">
      <dsp:nvSpPr>
        <dsp:cNvPr id="0" name=""/>
        <dsp:cNvSpPr/>
      </dsp:nvSpPr>
      <dsp:spPr>
        <a:xfrm>
          <a:off x="8528826" y="765693"/>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72E66C-3614-49E2-85CE-E206409B071E}">
      <dsp:nvSpPr>
        <dsp:cNvPr id="0" name=""/>
        <dsp:cNvSpPr/>
      </dsp:nvSpPr>
      <dsp:spPr>
        <a:xfrm>
          <a:off x="7641615" y="2617111"/>
          <a:ext cx="3226223"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How to super-charge your Internal Developer Platform creation.</a:t>
          </a:r>
        </a:p>
      </dsp:txBody>
      <dsp:txXfrm>
        <a:off x="7641615" y="2617111"/>
        <a:ext cx="3226223" cy="81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B84FD1-BC90-108C-82D9-E0E9CAD715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B4797A5-FB7A-C476-4572-48380BC2AF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0775E7-7936-4A4C-8886-E2AEA7B44F4D}" type="datetimeFigureOut">
              <a:rPr lang="en-US" smtClean="0"/>
              <a:t>3/21/24</a:t>
            </a:fld>
            <a:endParaRPr lang="en-US"/>
          </a:p>
        </p:txBody>
      </p:sp>
      <p:sp>
        <p:nvSpPr>
          <p:cNvPr id="4" name="Footer Placeholder 3">
            <a:extLst>
              <a:ext uri="{FF2B5EF4-FFF2-40B4-BE49-F238E27FC236}">
                <a16:creationId xmlns:a16="http://schemas.microsoft.com/office/drawing/2014/main" id="{AD61B370-BBAD-8E2E-20F2-BB46C263E7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DB4C91-7727-A237-4939-18E6ADAF77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B7ECC0-A5E4-E442-8340-4FF9E5D85A3C}" type="slidenum">
              <a:rPr lang="en-US" smtClean="0"/>
              <a:t>‹#›</a:t>
            </a:fld>
            <a:endParaRPr lang="en-US"/>
          </a:p>
        </p:txBody>
      </p:sp>
    </p:spTree>
    <p:extLst>
      <p:ext uri="{BB962C8B-B14F-4D97-AF65-F5344CB8AC3E}">
        <p14:creationId xmlns:p14="http://schemas.microsoft.com/office/powerpoint/2010/main" val="3584759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5FA30-E297-BA40-A263-A0498E0B71DB}" type="datetimeFigureOut">
              <a:rPr lang="en-US" smtClean="0"/>
              <a:t>3/21/24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6D7FE-60CA-C340-BDCA-0C3419EE90BA}" type="slidenum">
              <a:rPr lang="en-US" smtClean="0"/>
              <a:t>‹#›</a:t>
            </a:fld>
            <a:endParaRPr lang="en-US"/>
          </a:p>
        </p:txBody>
      </p:sp>
    </p:spTree>
    <p:extLst>
      <p:ext uri="{BB962C8B-B14F-4D97-AF65-F5344CB8AC3E}">
        <p14:creationId xmlns:p14="http://schemas.microsoft.com/office/powerpoint/2010/main" val="3378947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welcome to our talk about rapid internal developer platform development. </a:t>
            </a:r>
          </a:p>
          <a:p>
            <a:endParaRPr lang="en-US"/>
          </a:p>
          <a:p>
            <a:r>
              <a:rPr lang="en-US"/>
              <a:t>This topic has a lot of interest right now and we’re excited to share some practices and open source tools to help accelerate development of your platform</a:t>
            </a:r>
          </a:p>
        </p:txBody>
      </p:sp>
      <p:sp>
        <p:nvSpPr>
          <p:cNvPr id="4" name="Slide Number Placeholder 3"/>
          <p:cNvSpPr>
            <a:spLocks noGrp="1"/>
          </p:cNvSpPr>
          <p:nvPr>
            <p:ph type="sldNum" sz="quarter" idx="5"/>
          </p:nvPr>
        </p:nvSpPr>
        <p:spPr/>
        <p:txBody>
          <a:bodyPr/>
          <a:lstStyle/>
          <a:p>
            <a:fld id="{4926D7FE-60CA-C340-BDCA-0C3419EE90BA}" type="slidenum">
              <a:rPr lang="en-US" smtClean="0"/>
              <a:t>2</a:t>
            </a:fld>
            <a:endParaRPr lang="en-US"/>
          </a:p>
        </p:txBody>
      </p:sp>
    </p:spTree>
    <p:extLst>
      <p:ext uri="{BB962C8B-B14F-4D97-AF65-F5344CB8AC3E}">
        <p14:creationId xmlns:p14="http://schemas.microsoft.com/office/powerpoint/2010/main" val="225094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an example </a:t>
            </a:r>
          </a:p>
          <a:p>
            <a:endParaRPr lang="en-US" dirty="0"/>
          </a:p>
          <a:p>
            <a:r>
              <a:rPr lang="en-US" dirty="0"/>
              <a:t>Imagine – you have a developer portal team which is well experienced in </a:t>
            </a:r>
            <a:r>
              <a:rPr lang="en-US" dirty="0" err="1"/>
              <a:t>nodejs</a:t>
            </a:r>
            <a:r>
              <a:rPr lang="en-US" dirty="0"/>
              <a:t> development and they need need to add support for change deployment and promotion to the dev portal.</a:t>
            </a:r>
          </a:p>
          <a:p>
            <a:endParaRPr lang="en-US" dirty="0"/>
          </a:p>
          <a:p>
            <a:r>
              <a:rPr lang="en-US" dirty="0"/>
              <a:t>You’re follow typical </a:t>
            </a:r>
            <a:r>
              <a:rPr lang="en-US" dirty="0" err="1"/>
              <a:t>GitOps</a:t>
            </a:r>
            <a:r>
              <a:rPr lang="en-US" dirty="0"/>
              <a:t> practices, so this involves integrating with </a:t>
            </a:r>
            <a:r>
              <a:rPr lang="en-US" dirty="0" err="1"/>
              <a:t>ArgoCD</a:t>
            </a:r>
            <a:endParaRPr lang="en-US" dirty="0"/>
          </a:p>
        </p:txBody>
      </p:sp>
      <p:sp>
        <p:nvSpPr>
          <p:cNvPr id="4" name="Slide Number Placeholder 3"/>
          <p:cNvSpPr>
            <a:spLocks noGrp="1"/>
          </p:cNvSpPr>
          <p:nvPr>
            <p:ph type="sldNum" sz="quarter" idx="5"/>
          </p:nvPr>
        </p:nvSpPr>
        <p:spPr/>
        <p:txBody>
          <a:bodyPr/>
          <a:lstStyle/>
          <a:p>
            <a:fld id="{4926D7FE-60CA-C340-BDCA-0C3419EE90BA}" type="slidenum">
              <a:rPr lang="en-US" smtClean="0"/>
              <a:t>11</a:t>
            </a:fld>
            <a:endParaRPr lang="en-US"/>
          </a:p>
        </p:txBody>
      </p:sp>
    </p:spTree>
    <p:extLst>
      <p:ext uri="{BB962C8B-B14F-4D97-AF65-F5344CB8AC3E}">
        <p14:creationId xmlns:p14="http://schemas.microsoft.com/office/powerpoint/2010/main" val="4104049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also want to show the status/health of these deployments, and this means integrating with Kubernetes too.</a:t>
            </a:r>
          </a:p>
        </p:txBody>
      </p:sp>
      <p:sp>
        <p:nvSpPr>
          <p:cNvPr id="4" name="Slide Number Placeholder 3"/>
          <p:cNvSpPr>
            <a:spLocks noGrp="1"/>
          </p:cNvSpPr>
          <p:nvPr>
            <p:ph type="sldNum" sz="quarter" idx="5"/>
          </p:nvPr>
        </p:nvSpPr>
        <p:spPr/>
        <p:txBody>
          <a:bodyPr/>
          <a:lstStyle/>
          <a:p>
            <a:fld id="{4926D7FE-60CA-C340-BDCA-0C3419EE90BA}" type="slidenum">
              <a:rPr lang="en-US" smtClean="0"/>
              <a:t>12</a:t>
            </a:fld>
            <a:endParaRPr lang="en-US"/>
          </a:p>
        </p:txBody>
      </p:sp>
    </p:spTree>
    <p:extLst>
      <p:ext uri="{BB962C8B-B14F-4D97-AF65-F5344CB8AC3E}">
        <p14:creationId xmlns:p14="http://schemas.microsoft.com/office/powerpoint/2010/main" val="3637997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forgot, you make use of </a:t>
            </a:r>
            <a:r>
              <a:rPr lang="en-US" dirty="0" err="1"/>
              <a:t>crossplane</a:t>
            </a:r>
            <a:r>
              <a:rPr lang="en-US" dirty="0"/>
              <a:t> and custom Kubernetes operators, so we’re pulling them in as well.</a:t>
            </a:r>
          </a:p>
        </p:txBody>
      </p:sp>
      <p:sp>
        <p:nvSpPr>
          <p:cNvPr id="4" name="Slide Number Placeholder 3"/>
          <p:cNvSpPr>
            <a:spLocks noGrp="1"/>
          </p:cNvSpPr>
          <p:nvPr>
            <p:ph type="sldNum" sz="quarter" idx="5"/>
          </p:nvPr>
        </p:nvSpPr>
        <p:spPr/>
        <p:txBody>
          <a:bodyPr/>
          <a:lstStyle/>
          <a:p>
            <a:fld id="{4926D7FE-60CA-C340-BDCA-0C3419EE90BA}" type="slidenum">
              <a:rPr lang="en-US" smtClean="0"/>
              <a:t>13</a:t>
            </a:fld>
            <a:endParaRPr lang="en-US"/>
          </a:p>
        </p:txBody>
      </p:sp>
    </p:spTree>
    <p:extLst>
      <p:ext uri="{BB962C8B-B14F-4D97-AF65-F5344CB8AC3E}">
        <p14:creationId xmlns:p14="http://schemas.microsoft.com/office/powerpoint/2010/main" val="276044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think about what your dev/CI process looks like for your Kubernetes deployment platform.</a:t>
            </a:r>
          </a:p>
          <a:p>
            <a:endParaRPr lang="en-US" dirty="0"/>
          </a:p>
          <a:p>
            <a:r>
              <a:rPr lang="en-US" dirty="0"/>
              <a:t>I’m willing to bet it looks significantly different than your node </a:t>
            </a:r>
            <a:r>
              <a:rPr lang="en-US" dirty="0" err="1"/>
              <a:t>js</a:t>
            </a:r>
            <a:r>
              <a:rPr lang="en-US" dirty="0"/>
              <a:t> app development process, and there in lies one of the major challenges.</a:t>
            </a:r>
          </a:p>
          <a:p>
            <a:endParaRPr lang="en-US" dirty="0"/>
          </a:p>
          <a:p>
            <a:r>
              <a:rPr lang="en-US" dirty="0"/>
              <a:t>So now </a:t>
            </a:r>
            <a:r>
              <a:rPr lang="en-US" dirty="0" err="1"/>
              <a:t>youre</a:t>
            </a:r>
            <a:r>
              <a:rPr lang="en-US" dirty="0"/>
              <a:t> asking your developer portal team to set up the dev environment for your deployment platform and then perform this integration themselves before they can even start.</a:t>
            </a:r>
          </a:p>
          <a:p>
            <a:endParaRPr lang="en-US" dirty="0"/>
          </a:p>
          <a:p>
            <a:r>
              <a:rPr lang="en-US" dirty="0"/>
              <a:t>Even worse – your CI pipelines for both of these are independent so even after your heroic dev portal team builds these integrations how are you going to validate them continuously?</a:t>
            </a:r>
          </a:p>
          <a:p>
            <a:endParaRPr lang="en-US" dirty="0"/>
          </a:p>
          <a:p>
            <a:r>
              <a:rPr lang="en-US" dirty="0"/>
              <a:t>While this may seem contrived – this type of separation, in my experience, kills your dev platforms quality and velocity.</a:t>
            </a:r>
          </a:p>
        </p:txBody>
      </p:sp>
      <p:sp>
        <p:nvSpPr>
          <p:cNvPr id="4" name="Slide Number Placeholder 3"/>
          <p:cNvSpPr>
            <a:spLocks noGrp="1"/>
          </p:cNvSpPr>
          <p:nvPr>
            <p:ph type="sldNum" sz="quarter" idx="5"/>
          </p:nvPr>
        </p:nvSpPr>
        <p:spPr/>
        <p:txBody>
          <a:bodyPr/>
          <a:lstStyle/>
          <a:p>
            <a:fld id="{4926D7FE-60CA-C340-BDCA-0C3419EE90BA}" type="slidenum">
              <a:rPr lang="en-US" smtClean="0"/>
              <a:t>14</a:t>
            </a:fld>
            <a:endParaRPr lang="en-US"/>
          </a:p>
        </p:txBody>
      </p:sp>
    </p:spTree>
    <p:extLst>
      <p:ext uri="{BB962C8B-B14F-4D97-AF65-F5344CB8AC3E}">
        <p14:creationId xmlns:p14="http://schemas.microsoft.com/office/powerpoint/2010/main" val="935486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is this a problem from an engineering point of view</a:t>
            </a:r>
          </a:p>
          <a:p>
            <a:endParaRPr lang="en-US" dirty="0"/>
          </a:p>
          <a:p>
            <a:r>
              <a:rPr lang="en-US" dirty="0"/>
              <a:t>in order to build a cohesive internal developer platform and get the valuable connected workflows we are after, we need all our designers, </a:t>
            </a:r>
            <a:r>
              <a:rPr lang="en-US" dirty="0" err="1"/>
              <a:t>pms</a:t>
            </a:r>
            <a:r>
              <a:rPr lang="en-US" dirty="0"/>
              <a:t>, and architects speaking a common language</a:t>
            </a:r>
          </a:p>
          <a:p>
            <a:endParaRPr lang="en-US" dirty="0"/>
          </a:p>
          <a:p>
            <a:r>
              <a:rPr lang="en-US"/>
              <a:t>I went </a:t>
            </a:r>
            <a:r>
              <a:rPr lang="en-US" dirty="0"/>
              <a:t>to </a:t>
            </a:r>
            <a:r>
              <a:rPr lang="en-US"/>
              <a:t>a great talk yesterday </a:t>
            </a:r>
            <a:r>
              <a:rPr lang="en-US" dirty="0"/>
              <a:t>about </a:t>
            </a:r>
            <a:r>
              <a:rPr lang="en-US"/>
              <a:t>Kubernetes sig-architecture and one thing they mentioned is how their goal is to counter act the silo’s created by teams working within their scope </a:t>
            </a:r>
            <a:r>
              <a:rPr lang="en-US" dirty="0"/>
              <a:t>of </a:t>
            </a:r>
            <a:r>
              <a:rPr lang="en-US"/>
              <a:t>control</a:t>
            </a:r>
          </a:p>
          <a:p>
            <a:endParaRPr lang="en-US"/>
          </a:p>
          <a:p>
            <a:r>
              <a:rPr lang="en-US"/>
              <a:t>This is exactly what we are after here – its important that these teams can all work quickly and </a:t>
            </a:r>
            <a:r>
              <a:rPr lang="en-US" dirty="0"/>
              <a:t>independently</a:t>
            </a:r>
            <a:r>
              <a:rPr lang="en-US"/>
              <a:t>,</a:t>
            </a:r>
            <a:r>
              <a:rPr lang="en-US" dirty="0"/>
              <a:t> but </a:t>
            </a:r>
            <a:r>
              <a:rPr lang="en-US"/>
              <a:t>they also need to work toward developing a single platform.</a:t>
            </a:r>
          </a:p>
          <a:p>
            <a:endParaRPr lang="en-US"/>
          </a:p>
          <a:p>
            <a:r>
              <a:rPr lang="en-US"/>
              <a:t>What we have found is that without </a:t>
            </a:r>
            <a:r>
              <a:rPr lang="en-US" dirty="0"/>
              <a:t>a </a:t>
            </a:r>
            <a:r>
              <a:rPr lang="en-US"/>
              <a:t>simple way for all the teams to use, experience, and develop on the cohesive platform this shared vision is hard to develop.</a:t>
            </a:r>
            <a:endParaRPr lang="en-US" dirty="0"/>
          </a:p>
          <a:p>
            <a:endParaRPr lang="en-US" dirty="0"/>
          </a:p>
          <a:p>
            <a:r>
              <a:rPr lang="en-US" dirty="0"/>
              <a:t>This is what we are after with our reference platform.</a:t>
            </a:r>
          </a:p>
          <a:p>
            <a:endParaRPr lang="en-US" dirty="0"/>
          </a:p>
          <a:p>
            <a:r>
              <a:rPr lang="en-US" dirty="0"/>
              <a:t>The bundling of these technologies together so they seem like a single, cohesive </a:t>
            </a:r>
            <a:r>
              <a:rPr lang="en-US"/>
              <a:t>platform</a:t>
            </a:r>
            <a:endParaRPr lang="en-US" dirty="0"/>
          </a:p>
        </p:txBody>
      </p:sp>
      <p:sp>
        <p:nvSpPr>
          <p:cNvPr id="4" name="Slide Number Placeholder 3"/>
          <p:cNvSpPr>
            <a:spLocks noGrp="1"/>
          </p:cNvSpPr>
          <p:nvPr>
            <p:ph type="sldNum" sz="quarter" idx="5"/>
          </p:nvPr>
        </p:nvSpPr>
        <p:spPr/>
        <p:txBody>
          <a:bodyPr/>
          <a:lstStyle/>
          <a:p>
            <a:fld id="{4926D7FE-60CA-C340-BDCA-0C3419EE90BA}" type="slidenum">
              <a:rPr lang="en-US" smtClean="0"/>
              <a:t>15</a:t>
            </a:fld>
            <a:endParaRPr lang="en-US"/>
          </a:p>
        </p:txBody>
      </p:sp>
    </p:spTree>
    <p:extLst>
      <p:ext uri="{BB962C8B-B14F-4D97-AF65-F5344CB8AC3E}">
        <p14:creationId xmlns:p14="http://schemas.microsoft.com/office/powerpoint/2010/main" val="189376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we solve this?</a:t>
            </a:r>
          </a:p>
          <a:p>
            <a:endParaRPr lang="en-US" dirty="0"/>
          </a:p>
          <a:p>
            <a:r>
              <a:rPr lang="en-US" dirty="0"/>
              <a:t>First, we’re not the only team making internal developer portals and not all will be the same.</a:t>
            </a:r>
          </a:p>
          <a:p>
            <a:endParaRPr lang="en-US" dirty="0"/>
          </a:p>
          <a:p>
            <a:r>
              <a:rPr lang="en-US" dirty="0"/>
              <a:t>So we need to make some lowest common denominator assumptions.</a:t>
            </a:r>
          </a:p>
          <a:p>
            <a:endParaRPr lang="en-US"/>
          </a:p>
          <a:p>
            <a:r>
              <a:rPr lang="en-US" dirty="0"/>
              <a:t>For now, that’s Kubernetes and </a:t>
            </a:r>
            <a:r>
              <a:rPr lang="en-US" dirty="0" err="1"/>
              <a:t>ArgoCD</a:t>
            </a:r>
            <a:r>
              <a:rPr lang="en-US" dirty="0"/>
              <a:t>.</a:t>
            </a:r>
            <a:endParaRPr lang="en-US"/>
          </a:p>
        </p:txBody>
      </p:sp>
      <p:sp>
        <p:nvSpPr>
          <p:cNvPr id="4" name="Slide Number Placeholder 3"/>
          <p:cNvSpPr>
            <a:spLocks noGrp="1"/>
          </p:cNvSpPr>
          <p:nvPr>
            <p:ph type="sldNum" sz="quarter" idx="5"/>
          </p:nvPr>
        </p:nvSpPr>
        <p:spPr/>
        <p:txBody>
          <a:bodyPr/>
          <a:lstStyle/>
          <a:p>
            <a:fld id="{4926D7FE-60CA-C340-BDCA-0C3419EE90BA}" type="slidenum">
              <a:rPr lang="en-US" smtClean="0"/>
              <a:t>16</a:t>
            </a:fld>
            <a:endParaRPr lang="en-US"/>
          </a:p>
        </p:txBody>
      </p:sp>
    </p:spTree>
    <p:extLst>
      <p:ext uri="{BB962C8B-B14F-4D97-AF65-F5344CB8AC3E}">
        <p14:creationId xmlns:p14="http://schemas.microsoft.com/office/powerpoint/2010/main" val="2246448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this, we devised a way to package together an </a:t>
            </a:r>
            <a:r>
              <a:rPr lang="en-US" err="1"/>
              <a:t>argo</a:t>
            </a:r>
            <a:r>
              <a:rPr lang="en-US"/>
              <a:t> application with its resources in a redistributable manner</a:t>
            </a:r>
          </a:p>
          <a:p>
            <a:endParaRPr lang="en-US"/>
          </a:p>
          <a:p>
            <a:endParaRPr lang="en-US"/>
          </a:p>
        </p:txBody>
      </p:sp>
      <p:sp>
        <p:nvSpPr>
          <p:cNvPr id="4" name="Slide Number Placeholder 3"/>
          <p:cNvSpPr>
            <a:spLocks noGrp="1"/>
          </p:cNvSpPr>
          <p:nvPr>
            <p:ph type="sldNum" sz="quarter" idx="5"/>
          </p:nvPr>
        </p:nvSpPr>
        <p:spPr/>
        <p:txBody>
          <a:bodyPr/>
          <a:lstStyle/>
          <a:p>
            <a:fld id="{4926D7FE-60CA-C340-BDCA-0C3419EE90BA}" type="slidenum">
              <a:rPr lang="en-US" smtClean="0"/>
              <a:t>17</a:t>
            </a:fld>
            <a:endParaRPr lang="en-US"/>
          </a:p>
        </p:txBody>
      </p:sp>
    </p:spTree>
    <p:extLst>
      <p:ext uri="{BB962C8B-B14F-4D97-AF65-F5344CB8AC3E}">
        <p14:creationId xmlns:p14="http://schemas.microsoft.com/office/powerpoint/2010/main" val="4189792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done this by taking inspiration from one of my personal favorite tools which I don’t think gets enough love – </a:t>
            </a:r>
            <a:r>
              <a:rPr lang="en-US" err="1"/>
              <a:t>ko.build</a:t>
            </a:r>
            <a:r>
              <a:rPr lang="en-US"/>
              <a:t>.</a:t>
            </a:r>
          </a:p>
          <a:p>
            <a:endParaRPr lang="en-US"/>
          </a:p>
          <a:p>
            <a:r>
              <a:rPr lang="en-US"/>
              <a:t>Quick aside – if your org is getting in to platform development using Kubernetes controllers I highly recommend checking this project out. See that </a:t>
            </a:r>
            <a:r>
              <a:rPr lang="en-US" err="1"/>
              <a:t>qr</a:t>
            </a:r>
            <a:r>
              <a:rPr lang="en-US"/>
              <a:t> code in the corner</a:t>
            </a:r>
          </a:p>
          <a:p>
            <a:endParaRPr lang="en-US"/>
          </a:p>
          <a:p>
            <a:endParaRPr lang="en-US"/>
          </a:p>
          <a:p>
            <a:r>
              <a:rPr lang="en-US"/>
              <a:t>Back on topic.</a:t>
            </a:r>
          </a:p>
          <a:p>
            <a:endParaRPr lang="en-US"/>
          </a:p>
          <a:p>
            <a:r>
              <a:rPr lang="en-US"/>
              <a:t>We’ve written tooling which allows us to refer to a set of resources in the same directory as an </a:t>
            </a:r>
            <a:r>
              <a:rPr lang="en-US" err="1"/>
              <a:t>argo</a:t>
            </a:r>
            <a:r>
              <a:rPr lang="en-US"/>
              <a:t> application and deploy them as a single package.</a:t>
            </a:r>
          </a:p>
          <a:p>
            <a:endParaRPr lang="en-US"/>
          </a:p>
          <a:p>
            <a:r>
              <a:rPr lang="en-US"/>
              <a:t>With this we are now able to create redistributable, locally deployable and testable packages powered by our base platform tooling.</a:t>
            </a:r>
          </a:p>
        </p:txBody>
      </p:sp>
      <p:sp>
        <p:nvSpPr>
          <p:cNvPr id="4" name="Slide Number Placeholder 3"/>
          <p:cNvSpPr>
            <a:spLocks noGrp="1"/>
          </p:cNvSpPr>
          <p:nvPr>
            <p:ph type="sldNum" sz="quarter" idx="5"/>
          </p:nvPr>
        </p:nvSpPr>
        <p:spPr/>
        <p:txBody>
          <a:bodyPr/>
          <a:lstStyle/>
          <a:p>
            <a:fld id="{4926D7FE-60CA-C340-BDCA-0C3419EE90BA}" type="slidenum">
              <a:rPr lang="en-US" smtClean="0"/>
              <a:t>18</a:t>
            </a:fld>
            <a:endParaRPr lang="en-US"/>
          </a:p>
        </p:txBody>
      </p:sp>
    </p:spTree>
    <p:extLst>
      <p:ext uri="{BB962C8B-B14F-4D97-AF65-F5344CB8AC3E}">
        <p14:creationId xmlns:p14="http://schemas.microsoft.com/office/powerpoint/2010/main" val="1755916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what </a:t>
            </a:r>
            <a:r>
              <a:rPr lang="en-US" dirty="0"/>
              <a:t>we </a:t>
            </a:r>
            <a:r>
              <a:rPr lang="en-US"/>
              <a:t>use </a:t>
            </a:r>
            <a:r>
              <a:rPr lang="en-US" dirty="0"/>
              <a:t>to package</a:t>
            </a:r>
            <a:r>
              <a:rPr lang="en-US"/>
              <a:t> up our developer platform tools like backstage, custom operators, and off the shelf controllers like </a:t>
            </a:r>
            <a:r>
              <a:rPr lang="en-US" err="1"/>
              <a:t>crossplane</a:t>
            </a:r>
            <a:r>
              <a:rPr lang="en-US" dirty="0"/>
              <a:t>.</a:t>
            </a:r>
          </a:p>
          <a:p>
            <a:endParaRPr lang="en-US" dirty="0"/>
          </a:p>
          <a:p>
            <a:r>
              <a:rPr lang="en-US"/>
              <a:t>Most importantly though – now we’re able to have </a:t>
            </a:r>
            <a:r>
              <a:rPr lang="en-US" dirty="0"/>
              <a:t>all our teams</a:t>
            </a:r>
            <a:r>
              <a:rPr lang="en-US"/>
              <a:t> work on their packages but in an environment where they are part of the whole developer platform, not just their domain</a:t>
            </a:r>
            <a:r>
              <a:rPr lang="en-US" dirty="0"/>
              <a:t>.</a:t>
            </a:r>
          </a:p>
          <a:p>
            <a:endParaRPr lang="en-US" dirty="0"/>
          </a:p>
        </p:txBody>
      </p:sp>
      <p:sp>
        <p:nvSpPr>
          <p:cNvPr id="4" name="Slide Number Placeholder 3"/>
          <p:cNvSpPr>
            <a:spLocks noGrp="1"/>
          </p:cNvSpPr>
          <p:nvPr>
            <p:ph type="sldNum" sz="quarter" idx="5"/>
          </p:nvPr>
        </p:nvSpPr>
        <p:spPr/>
        <p:txBody>
          <a:bodyPr/>
          <a:lstStyle/>
          <a:p>
            <a:fld id="{4926D7FE-60CA-C340-BDCA-0C3419EE90BA}" type="slidenum">
              <a:rPr lang="en-US" smtClean="0"/>
              <a:t>19</a:t>
            </a:fld>
            <a:endParaRPr lang="en-US"/>
          </a:p>
        </p:txBody>
      </p:sp>
    </p:spTree>
    <p:extLst>
      <p:ext uri="{BB962C8B-B14F-4D97-AF65-F5344CB8AC3E}">
        <p14:creationId xmlns:p14="http://schemas.microsoft.com/office/powerpoint/2010/main" val="3980776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I want to mention that </a:t>
            </a:r>
            <a:r>
              <a:rPr lang="en-US" dirty="0"/>
              <a:t>we didn’t do this alone.</a:t>
            </a:r>
          </a:p>
          <a:p>
            <a:endParaRPr lang="en-US" dirty="0"/>
          </a:p>
          <a:p>
            <a:r>
              <a:rPr lang="en-US" dirty="0"/>
              <a:t>Early on we started an open source working group called CNOE</a:t>
            </a:r>
            <a:r>
              <a:rPr lang="en-US"/>
              <a:t>.</a:t>
            </a:r>
            <a:endParaRPr lang="en-US" dirty="0"/>
          </a:p>
          <a:p>
            <a:endParaRPr lang="en-US" dirty="0"/>
          </a:p>
          <a:p>
            <a:r>
              <a:rPr lang="en-US" dirty="0"/>
              <a:t>This working group has developed tooling we call </a:t>
            </a:r>
            <a:r>
              <a:rPr lang="en-US" dirty="0" err="1"/>
              <a:t>idpbuilder</a:t>
            </a:r>
            <a:r>
              <a:rPr lang="en-US" dirty="0"/>
              <a:t> to implement this design and which will be the focus of Jesse’s demonstration</a:t>
            </a:r>
          </a:p>
          <a:p>
            <a:endParaRPr lang="en-US" dirty="0"/>
          </a:p>
          <a:p>
            <a:r>
              <a:rPr lang="en-US" dirty="0"/>
              <a:t>Participating in this open source community has been the most impactful decision we’ve made throughout this project</a:t>
            </a:r>
          </a:p>
          <a:p>
            <a:endParaRPr lang="en-US" dirty="0"/>
          </a:p>
          <a:p>
            <a:r>
              <a:rPr lang="en-US" dirty="0"/>
              <a:t>Much of this development was performed by external contributors and these tools have become much more mature than they could have with only us as the developers.</a:t>
            </a:r>
          </a:p>
        </p:txBody>
      </p:sp>
      <p:sp>
        <p:nvSpPr>
          <p:cNvPr id="4" name="Slide Number Placeholder 3"/>
          <p:cNvSpPr>
            <a:spLocks noGrp="1"/>
          </p:cNvSpPr>
          <p:nvPr>
            <p:ph type="sldNum" sz="quarter" idx="5"/>
          </p:nvPr>
        </p:nvSpPr>
        <p:spPr/>
        <p:txBody>
          <a:bodyPr/>
          <a:lstStyle/>
          <a:p>
            <a:fld id="{4926D7FE-60CA-C340-BDCA-0C3419EE90BA}" type="slidenum">
              <a:rPr lang="en-US" smtClean="0"/>
              <a:t>20</a:t>
            </a:fld>
            <a:endParaRPr lang="en-US"/>
          </a:p>
        </p:txBody>
      </p:sp>
    </p:spTree>
    <p:extLst>
      <p:ext uri="{BB962C8B-B14F-4D97-AF65-F5344CB8AC3E}">
        <p14:creationId xmlns:p14="http://schemas.microsoft.com/office/powerpoint/2010/main" val="3684681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first</a:t>
            </a:r>
            <a:r>
              <a:rPr lang="en-US" dirty="0"/>
              <a:t>, we’d like to introduce ourselves, starting with Jesse</a:t>
            </a:r>
          </a:p>
          <a:p>
            <a:endParaRPr lang="en-US" dirty="0"/>
          </a:p>
          <a:p>
            <a:endParaRPr lang="en-US" dirty="0"/>
          </a:p>
          <a:p>
            <a:r>
              <a:rPr lang="en-US" dirty="0"/>
              <a:t>&lt;Jesse Intro&gt;</a:t>
            </a:r>
          </a:p>
          <a:p>
            <a:endParaRPr lang="en-US" dirty="0"/>
          </a:p>
          <a:p>
            <a:r>
              <a:rPr lang="en-US" dirty="0"/>
              <a:t>&lt;Greg Intro&gt;</a:t>
            </a:r>
          </a:p>
        </p:txBody>
      </p:sp>
      <p:sp>
        <p:nvSpPr>
          <p:cNvPr id="4" name="Slide Number Placeholder 3"/>
          <p:cNvSpPr>
            <a:spLocks noGrp="1"/>
          </p:cNvSpPr>
          <p:nvPr>
            <p:ph type="sldNum" sz="quarter" idx="5"/>
          </p:nvPr>
        </p:nvSpPr>
        <p:spPr/>
        <p:txBody>
          <a:bodyPr/>
          <a:lstStyle/>
          <a:p>
            <a:fld id="{4926D7FE-60CA-C340-BDCA-0C3419EE90BA}" type="slidenum">
              <a:rPr lang="en-US" smtClean="0"/>
              <a:t>3</a:t>
            </a:fld>
            <a:endParaRPr lang="en-US"/>
          </a:p>
        </p:txBody>
      </p:sp>
    </p:spTree>
    <p:extLst>
      <p:ext uri="{BB962C8B-B14F-4D97-AF65-F5344CB8AC3E}">
        <p14:creationId xmlns:p14="http://schemas.microsoft.com/office/powerpoint/2010/main" val="1425946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Greg!</a:t>
            </a:r>
          </a:p>
          <a:p>
            <a:endParaRPr lang="en-US" dirty="0"/>
          </a:p>
          <a:p>
            <a:r>
              <a:rPr lang="en-US" dirty="0"/>
              <a:t>So Interaction time to see who’s awake!</a:t>
            </a:r>
          </a:p>
          <a:p>
            <a:endParaRPr lang="en-US" dirty="0"/>
          </a:p>
          <a:p>
            <a:r>
              <a:rPr lang="en-US" dirty="0"/>
              <a:t>How many of you have passed your CKAD EXAM? </a:t>
            </a:r>
          </a:p>
          <a:p>
            <a:endParaRPr lang="en-US" dirty="0"/>
          </a:p>
          <a:p>
            <a:r>
              <a:rPr lang="en-US" dirty="0"/>
              <a:t>CAN I SEE A SHOW OF HANDS?</a:t>
            </a:r>
          </a:p>
          <a:p>
            <a:endParaRPr lang="en-US" dirty="0"/>
          </a:p>
          <a:p>
            <a:r>
              <a:rPr lang="en-US" dirty="0"/>
              <a:t>How many of you attempted but didn’t’ pass yet? </a:t>
            </a:r>
          </a:p>
          <a:p>
            <a:endParaRPr lang="en-US" dirty="0"/>
          </a:p>
          <a:p>
            <a:r>
              <a:rPr lang="en-US" dirty="0"/>
              <a:t>Don’t be embarrassed it’s an achievement… </a:t>
            </a:r>
          </a:p>
          <a:p>
            <a:endParaRPr lang="en-US" dirty="0"/>
          </a:p>
          <a:p>
            <a:r>
              <a:rPr lang="en-US" dirty="0"/>
              <a:t>I haven’t passed mine!</a:t>
            </a:r>
          </a:p>
        </p:txBody>
      </p:sp>
      <p:sp>
        <p:nvSpPr>
          <p:cNvPr id="4" name="Slide Number Placeholder 3"/>
          <p:cNvSpPr>
            <a:spLocks noGrp="1"/>
          </p:cNvSpPr>
          <p:nvPr>
            <p:ph type="sldNum" sz="quarter" idx="5"/>
          </p:nvPr>
        </p:nvSpPr>
        <p:spPr/>
        <p:txBody>
          <a:bodyPr/>
          <a:lstStyle/>
          <a:p>
            <a:fld id="{4926D7FE-60CA-C340-BDCA-0C3419EE90BA}" type="slidenum">
              <a:rPr lang="en-US" smtClean="0"/>
              <a:t>21</a:t>
            </a:fld>
            <a:endParaRPr lang="en-US"/>
          </a:p>
        </p:txBody>
      </p:sp>
    </p:spTree>
    <p:extLst>
      <p:ext uri="{BB962C8B-B14F-4D97-AF65-F5344CB8AC3E}">
        <p14:creationId xmlns:p14="http://schemas.microsoft.com/office/powerpoint/2010/main" val="1327914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think CKAD MEANS </a:t>
            </a:r>
          </a:p>
          <a:p>
            <a:endParaRPr lang="en-US" dirty="0"/>
          </a:p>
          <a:p>
            <a:r>
              <a:rPr lang="en-US" dirty="0"/>
              <a:t>COOL KITTEN ALIGATOR DOCTORS LIKE MY DAUGHTERS?</a:t>
            </a:r>
          </a:p>
          <a:p>
            <a:endParaRPr lang="en-US" dirty="0"/>
          </a:p>
          <a:p>
            <a:endParaRPr lang="en-US" dirty="0"/>
          </a:p>
        </p:txBody>
      </p:sp>
      <p:sp>
        <p:nvSpPr>
          <p:cNvPr id="4" name="Slide Number Placeholder 3"/>
          <p:cNvSpPr>
            <a:spLocks noGrp="1"/>
          </p:cNvSpPr>
          <p:nvPr>
            <p:ph type="sldNum" sz="quarter" idx="5"/>
          </p:nvPr>
        </p:nvSpPr>
        <p:spPr/>
        <p:txBody>
          <a:bodyPr/>
          <a:lstStyle/>
          <a:p>
            <a:fld id="{4926D7FE-60CA-C340-BDCA-0C3419EE90BA}" type="slidenum">
              <a:rPr lang="en-US" smtClean="0"/>
              <a:t>22</a:t>
            </a:fld>
            <a:endParaRPr lang="en-US"/>
          </a:p>
        </p:txBody>
      </p:sp>
    </p:spTree>
    <p:extLst>
      <p:ext uri="{BB962C8B-B14F-4D97-AF65-F5344CB8AC3E}">
        <p14:creationId xmlns:p14="http://schemas.microsoft.com/office/powerpoint/2010/main" val="1243654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Girls as much as I wish it was …. that’s not it!</a:t>
            </a:r>
          </a:p>
        </p:txBody>
      </p:sp>
      <p:sp>
        <p:nvSpPr>
          <p:cNvPr id="4" name="Slide Number Placeholder 3"/>
          <p:cNvSpPr>
            <a:spLocks noGrp="1"/>
          </p:cNvSpPr>
          <p:nvPr>
            <p:ph type="sldNum" sz="quarter" idx="5"/>
          </p:nvPr>
        </p:nvSpPr>
        <p:spPr/>
        <p:txBody>
          <a:bodyPr/>
          <a:lstStyle/>
          <a:p>
            <a:fld id="{4926D7FE-60CA-C340-BDCA-0C3419EE90BA}" type="slidenum">
              <a:rPr lang="en-US" smtClean="0"/>
              <a:t>23</a:t>
            </a:fld>
            <a:endParaRPr lang="en-US"/>
          </a:p>
        </p:txBody>
      </p:sp>
    </p:spTree>
    <p:extLst>
      <p:ext uri="{BB962C8B-B14F-4D97-AF65-F5344CB8AC3E}">
        <p14:creationId xmlns:p14="http://schemas.microsoft.com/office/powerpoint/2010/main" val="2701924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effectLst/>
                <a:latin typeface="Helvetica Neue" panose="02000503000000020004" pitchFamily="2" charset="0"/>
              </a:rPr>
              <a:t>So let’s say you are a certified </a:t>
            </a:r>
            <a:r>
              <a:rPr lang="en-US" dirty="0" err="1">
                <a:effectLst/>
                <a:latin typeface="Helvetica Neue" panose="02000503000000020004" pitchFamily="2" charset="0"/>
              </a:rPr>
              <a:t>kubernetes</a:t>
            </a:r>
            <a:r>
              <a:rPr lang="en-US" dirty="0">
                <a:effectLst/>
                <a:latin typeface="Helvetica Neue" panose="02000503000000020004" pitchFamily="2" charset="0"/>
              </a:rPr>
              <a:t> developer and you are writing custom controllers and extending the </a:t>
            </a:r>
            <a:r>
              <a:rPr lang="en-US" dirty="0" err="1">
                <a:effectLst/>
                <a:latin typeface="Helvetica Neue" panose="02000503000000020004" pitchFamily="2" charset="0"/>
              </a:rPr>
              <a:t>kube</a:t>
            </a:r>
            <a:r>
              <a:rPr lang="en-US" dirty="0">
                <a:effectLst/>
                <a:latin typeface="Helvetica Neue" panose="02000503000000020004" pitchFamily="2" charset="0"/>
              </a:rPr>
              <a:t> </a:t>
            </a:r>
            <a:r>
              <a:rPr lang="en-US" dirty="0" err="1">
                <a:effectLst/>
                <a:latin typeface="Helvetica Neue" panose="02000503000000020004" pitchFamily="2" charset="0"/>
              </a:rPr>
              <a:t>api</a:t>
            </a:r>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How are you running your code locally?</a:t>
            </a:r>
          </a:p>
          <a:p>
            <a:endParaRPr lang="en-US" dirty="0">
              <a:effectLst/>
              <a:latin typeface="Helvetica Neue" panose="02000503000000020004" pitchFamily="2" charset="0"/>
            </a:endParaRPr>
          </a:p>
          <a:p>
            <a:r>
              <a:rPr lang="en-US" dirty="0">
                <a:effectLst/>
                <a:latin typeface="Helvetica Neue" panose="02000503000000020004" pitchFamily="2" charset="0"/>
              </a:rPr>
              <a:t>Are you standing up </a:t>
            </a:r>
            <a:r>
              <a:rPr lang="en-US" dirty="0" err="1">
                <a:effectLst/>
                <a:latin typeface="Helvetica Neue" panose="02000503000000020004" pitchFamily="2" charset="0"/>
              </a:rPr>
              <a:t>minikube</a:t>
            </a:r>
            <a:r>
              <a:rPr lang="en-US" dirty="0">
                <a:effectLst/>
                <a:latin typeface="Helvetica Neue" panose="02000503000000020004" pitchFamily="2" charset="0"/>
              </a:rPr>
              <a:t>?</a:t>
            </a:r>
          </a:p>
          <a:p>
            <a:endParaRPr lang="en-US" dirty="0">
              <a:effectLst/>
              <a:latin typeface="Helvetica Neue" panose="02000503000000020004" pitchFamily="2" charset="0"/>
            </a:endParaRPr>
          </a:p>
          <a:p>
            <a:r>
              <a:rPr lang="en-US" dirty="0">
                <a:effectLst/>
                <a:latin typeface="Helvetica Neue" panose="02000503000000020004" pitchFamily="2" charset="0"/>
              </a:rPr>
              <a:t>Are you using ephemeral cloud environments?</a:t>
            </a:r>
          </a:p>
          <a:p>
            <a:endParaRPr lang="en-US" dirty="0">
              <a:effectLst/>
              <a:latin typeface="Helvetica Neue" panose="02000503000000020004" pitchFamily="2" charset="0"/>
            </a:endParaRPr>
          </a:p>
          <a:p>
            <a:r>
              <a:rPr lang="en-US" dirty="0">
                <a:effectLst/>
                <a:latin typeface="Helvetica Neue" panose="02000503000000020004" pitchFamily="2" charset="0"/>
              </a:rPr>
              <a:t>What about all the supporting resources? Are you using infra as code or config management tooling?</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Now how are you getting that environment setup for QA?</a:t>
            </a:r>
          </a:p>
          <a:p>
            <a:endParaRPr lang="en-US" dirty="0">
              <a:effectLst/>
              <a:latin typeface="Helvetica Neue" panose="02000503000000020004" pitchFamily="2" charset="0"/>
            </a:endParaRPr>
          </a:p>
          <a:p>
            <a:r>
              <a:rPr lang="en-US" dirty="0">
                <a:effectLst/>
                <a:latin typeface="Helvetica Neue" panose="02000503000000020004" pitchFamily="2" charset="0"/>
              </a:rPr>
              <a:t>Or on your coworkers workstation?</a:t>
            </a:r>
          </a:p>
          <a:p>
            <a:endParaRPr lang="en-US" dirty="0"/>
          </a:p>
        </p:txBody>
      </p:sp>
      <p:sp>
        <p:nvSpPr>
          <p:cNvPr id="4" name="Slide Number Placeholder 3"/>
          <p:cNvSpPr>
            <a:spLocks noGrp="1"/>
          </p:cNvSpPr>
          <p:nvPr>
            <p:ph type="sldNum" sz="quarter" idx="5"/>
          </p:nvPr>
        </p:nvSpPr>
        <p:spPr/>
        <p:txBody>
          <a:bodyPr/>
          <a:lstStyle/>
          <a:p>
            <a:fld id="{4926D7FE-60CA-C340-BDCA-0C3419EE90BA}" type="slidenum">
              <a:rPr lang="en-US" smtClean="0"/>
              <a:t>24</a:t>
            </a:fld>
            <a:endParaRPr lang="en-US"/>
          </a:p>
        </p:txBody>
      </p:sp>
    </p:spTree>
    <p:extLst>
      <p:ext uri="{BB962C8B-B14F-4D97-AF65-F5344CB8AC3E}">
        <p14:creationId xmlns:p14="http://schemas.microsoft.com/office/powerpoint/2010/main" val="1972890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effectLst/>
                <a:latin typeface="Helvetica Neue" panose="02000503000000020004" pitchFamily="2" charset="0"/>
              </a:rPr>
              <a:t>What about backstage developers?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Do you run everything locally?</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What about different architectures?</a:t>
            </a:r>
          </a:p>
          <a:p>
            <a:endParaRPr lang="en-US" dirty="0">
              <a:effectLst/>
              <a:latin typeface="Helvetica Neue" panose="02000503000000020004" pitchFamily="2" charset="0"/>
            </a:endParaRPr>
          </a:p>
          <a:p>
            <a:r>
              <a:rPr lang="en-US" dirty="0">
                <a:effectLst/>
                <a:latin typeface="Helvetica Neue" panose="02000503000000020004" pitchFamily="2" charset="0"/>
              </a:rPr>
              <a:t>What about those just getting started with either of those ecosystems?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They are diverse! There is a ton of content!</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Where do you get started building modern platform engineering tooling?</a:t>
            </a:r>
          </a:p>
          <a:p>
            <a:endParaRPr lang="en-US" dirty="0">
              <a:effectLst/>
              <a:latin typeface="Helvetica Neue" panose="02000503000000020004" pitchFamily="2" charset="0"/>
            </a:endParaRPr>
          </a:p>
          <a:p>
            <a:r>
              <a:rPr lang="en-US" dirty="0">
                <a:effectLst/>
                <a:latin typeface="Helvetica Neue" panose="02000503000000020004" pitchFamily="2" charset="0"/>
              </a:rPr>
              <a:t>The project we are about to showcase and the CNOE group aim to help with that.</a:t>
            </a:r>
          </a:p>
          <a:p>
            <a:endParaRPr lang="en-US" dirty="0">
              <a:effectLst/>
              <a:latin typeface="Helvetica Neue" panose="02000503000000020004" pitchFamily="2" charset="0"/>
            </a:endParaRPr>
          </a:p>
          <a:p>
            <a:r>
              <a:rPr lang="en-US" dirty="0">
                <a:effectLst/>
                <a:latin typeface="Helvetica Neue" panose="02000503000000020004" pitchFamily="2" charset="0"/>
              </a:rPr>
              <a:t>Let’s take a look!</a:t>
            </a:r>
          </a:p>
          <a:p>
            <a:endParaRPr lang="en-US" dirty="0"/>
          </a:p>
        </p:txBody>
      </p:sp>
      <p:sp>
        <p:nvSpPr>
          <p:cNvPr id="4" name="Slide Number Placeholder 3"/>
          <p:cNvSpPr>
            <a:spLocks noGrp="1"/>
          </p:cNvSpPr>
          <p:nvPr>
            <p:ph type="sldNum" sz="quarter" idx="5"/>
          </p:nvPr>
        </p:nvSpPr>
        <p:spPr/>
        <p:txBody>
          <a:bodyPr/>
          <a:lstStyle/>
          <a:p>
            <a:fld id="{4926D7FE-60CA-C340-BDCA-0C3419EE90BA}" type="slidenum">
              <a:rPr lang="en-US" smtClean="0"/>
              <a:t>25</a:t>
            </a:fld>
            <a:endParaRPr lang="en-US"/>
          </a:p>
        </p:txBody>
      </p:sp>
    </p:spTree>
    <p:extLst>
      <p:ext uri="{BB962C8B-B14F-4D97-AF65-F5344CB8AC3E}">
        <p14:creationId xmlns:p14="http://schemas.microsoft.com/office/powerpoint/2010/main" val="3976979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a:p>
            <a:r>
              <a:rPr lang="en-US" dirty="0">
                <a:effectLst/>
                <a:latin typeface="Helvetica Neue" panose="02000503000000020004" pitchFamily="2" charset="0"/>
              </a:rPr>
              <a:t>Yes we have a project repo</a:t>
            </a:r>
          </a:p>
          <a:p>
            <a:endParaRPr lang="en-US" dirty="0">
              <a:effectLst/>
              <a:latin typeface="Helvetica Neue" panose="02000503000000020004" pitchFamily="2" charset="0"/>
            </a:endParaRPr>
          </a:p>
          <a:p>
            <a:r>
              <a:rPr lang="en-US" dirty="0">
                <a:effectLst/>
                <a:latin typeface="Helvetica Neue" panose="02000503000000020004" pitchFamily="2" charset="0"/>
              </a:rPr>
              <a:t>Look we have stars!</a:t>
            </a:r>
          </a:p>
          <a:p>
            <a:br>
              <a:rPr lang="en-US" dirty="0">
                <a:effectLst/>
                <a:latin typeface="Helvetica Neue" panose="02000503000000020004" pitchFamily="2" charset="0"/>
              </a:rPr>
            </a:br>
            <a:endParaRPr lang="en-US" dirty="0"/>
          </a:p>
        </p:txBody>
      </p:sp>
      <p:sp>
        <p:nvSpPr>
          <p:cNvPr id="4" name="Slide Number Placeholder 3"/>
          <p:cNvSpPr>
            <a:spLocks noGrp="1"/>
          </p:cNvSpPr>
          <p:nvPr>
            <p:ph type="sldNum" sz="quarter" idx="5"/>
          </p:nvPr>
        </p:nvSpPr>
        <p:spPr/>
        <p:txBody>
          <a:bodyPr/>
          <a:lstStyle/>
          <a:p>
            <a:fld id="{4926D7FE-60CA-C340-BDCA-0C3419EE90BA}" type="slidenum">
              <a:rPr lang="en-US" smtClean="0"/>
              <a:t>26</a:t>
            </a:fld>
            <a:endParaRPr lang="en-US"/>
          </a:p>
        </p:txBody>
      </p:sp>
    </p:spTree>
    <p:extLst>
      <p:ext uri="{BB962C8B-B14F-4D97-AF65-F5344CB8AC3E}">
        <p14:creationId xmlns:p14="http://schemas.microsoft.com/office/powerpoint/2010/main" val="876626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We could use more!!! Hint hint!</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4926D7FE-60CA-C340-BDCA-0C3419EE90BA}" type="slidenum">
              <a:rPr lang="en-US" smtClean="0"/>
              <a:t>27</a:t>
            </a:fld>
            <a:endParaRPr lang="en-US"/>
          </a:p>
        </p:txBody>
      </p:sp>
    </p:spTree>
    <p:extLst>
      <p:ext uri="{BB962C8B-B14F-4D97-AF65-F5344CB8AC3E}">
        <p14:creationId xmlns:p14="http://schemas.microsoft.com/office/powerpoint/2010/main" val="2617282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We also have docs!  </a:t>
            </a:r>
          </a:p>
          <a:p>
            <a:endParaRPr lang="en-US" dirty="0">
              <a:effectLst/>
              <a:latin typeface="Helvetica Neue" panose="02000503000000020004" pitchFamily="2" charset="0"/>
            </a:endParaRPr>
          </a:p>
          <a:p>
            <a:r>
              <a:rPr lang="en-US" dirty="0">
                <a:effectLst/>
                <a:latin typeface="Helvetica Neue" panose="02000503000000020004" pitchFamily="2" charset="0"/>
              </a:rPr>
              <a:t>They could be better!</a:t>
            </a:r>
          </a:p>
          <a:p>
            <a:br>
              <a:rPr lang="en-US" dirty="0">
                <a:effectLst/>
                <a:latin typeface="Helvetica Neue" panose="02000503000000020004" pitchFamily="2" charset="0"/>
              </a:rPr>
            </a:br>
            <a:endParaRPr lang="en-US" dirty="0"/>
          </a:p>
        </p:txBody>
      </p:sp>
      <p:sp>
        <p:nvSpPr>
          <p:cNvPr id="4" name="Slide Number Placeholder 3"/>
          <p:cNvSpPr>
            <a:spLocks noGrp="1"/>
          </p:cNvSpPr>
          <p:nvPr>
            <p:ph type="sldNum" sz="quarter" idx="5"/>
          </p:nvPr>
        </p:nvSpPr>
        <p:spPr/>
        <p:txBody>
          <a:bodyPr/>
          <a:lstStyle/>
          <a:p>
            <a:fld id="{4926D7FE-60CA-C340-BDCA-0C3419EE90BA}" type="slidenum">
              <a:rPr lang="en-US" smtClean="0"/>
              <a:t>28</a:t>
            </a:fld>
            <a:endParaRPr lang="en-US"/>
          </a:p>
        </p:txBody>
      </p:sp>
    </p:spTree>
    <p:extLst>
      <p:ext uri="{BB962C8B-B14F-4D97-AF65-F5344CB8AC3E}">
        <p14:creationId xmlns:p14="http://schemas.microsoft.com/office/powerpoint/2010/main" val="2033231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We accept PRs</a:t>
            </a:r>
          </a:p>
          <a:p>
            <a:endParaRPr lang="en-US" dirty="0">
              <a:effectLst/>
              <a:latin typeface="Helvetica Neue" panose="02000503000000020004" pitchFamily="2" charset="0"/>
            </a:endParaRPr>
          </a:p>
          <a:p>
            <a:r>
              <a:rPr lang="en-US" dirty="0">
                <a:effectLst/>
                <a:latin typeface="Helvetica Neue" panose="02000503000000020004" pitchFamily="2" charset="0"/>
              </a:rPr>
              <a:t>Again hint!</a:t>
            </a:r>
          </a:p>
          <a:p>
            <a:endParaRPr lang="en-US" dirty="0"/>
          </a:p>
        </p:txBody>
      </p:sp>
      <p:sp>
        <p:nvSpPr>
          <p:cNvPr id="4" name="Slide Number Placeholder 3"/>
          <p:cNvSpPr>
            <a:spLocks noGrp="1"/>
          </p:cNvSpPr>
          <p:nvPr>
            <p:ph type="sldNum" sz="quarter" idx="5"/>
          </p:nvPr>
        </p:nvSpPr>
        <p:spPr/>
        <p:txBody>
          <a:bodyPr/>
          <a:lstStyle/>
          <a:p>
            <a:fld id="{4926D7FE-60CA-C340-BDCA-0C3419EE90BA}" type="slidenum">
              <a:rPr lang="en-US" smtClean="0"/>
              <a:t>29</a:t>
            </a:fld>
            <a:endParaRPr lang="en-US"/>
          </a:p>
        </p:txBody>
      </p:sp>
    </p:spTree>
    <p:extLst>
      <p:ext uri="{BB962C8B-B14F-4D97-AF65-F5344CB8AC3E}">
        <p14:creationId xmlns:p14="http://schemas.microsoft.com/office/powerpoint/2010/main" val="2483514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6D7FE-60CA-C340-BDCA-0C3419EE90BA}" type="slidenum">
              <a:rPr lang="en-US" smtClean="0"/>
              <a:t>32</a:t>
            </a:fld>
            <a:endParaRPr lang="en-US"/>
          </a:p>
        </p:txBody>
      </p:sp>
    </p:spTree>
    <p:extLst>
      <p:ext uri="{BB962C8B-B14F-4D97-AF65-F5344CB8AC3E}">
        <p14:creationId xmlns:p14="http://schemas.microsoft.com/office/powerpoint/2010/main" val="3499767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we here to talk about?</a:t>
            </a:r>
          </a:p>
          <a:p>
            <a:endParaRPr lang="en-US" dirty="0"/>
          </a:p>
          <a:p>
            <a:r>
              <a:rPr lang="en-US" dirty="0"/>
              <a:t>First, I’m going to start out with the “Why” and hopefully I can convince you, based on our own experience, of the value in creating tooling to build reference internal dev platforms.</a:t>
            </a:r>
          </a:p>
          <a:p>
            <a:endParaRPr lang="en-US" dirty="0"/>
          </a:p>
          <a:p>
            <a:r>
              <a:rPr lang="en-US" dirty="0"/>
              <a:t>After some of that history and context, we’ll start to talk about the tools we created – and open sourced - to help accelerate our development.</a:t>
            </a:r>
          </a:p>
          <a:p>
            <a:r>
              <a:rPr lang="en-US" dirty="0"/>
              <a:t>We’ll also be sharing links to all the demo code in this presentation at the end.</a:t>
            </a:r>
          </a:p>
          <a:p>
            <a:endParaRPr lang="en-US" dirty="0"/>
          </a:p>
          <a:p>
            <a:r>
              <a:rPr lang="en-US" dirty="0"/>
              <a:t>And finally, Jesse has some awesome demonstrations for how you can use these tools to increase your </a:t>
            </a:r>
            <a:r>
              <a:rPr lang="en-US" dirty="0" err="1"/>
              <a:t>idp</a:t>
            </a:r>
            <a:r>
              <a:rPr lang="en-US" dirty="0"/>
              <a:t> development velocity</a:t>
            </a:r>
            <a:endParaRPr lang="en-US"/>
          </a:p>
        </p:txBody>
      </p:sp>
      <p:sp>
        <p:nvSpPr>
          <p:cNvPr id="4" name="Slide Number Placeholder 3"/>
          <p:cNvSpPr>
            <a:spLocks noGrp="1"/>
          </p:cNvSpPr>
          <p:nvPr>
            <p:ph type="sldNum" sz="quarter" idx="5"/>
          </p:nvPr>
        </p:nvSpPr>
        <p:spPr/>
        <p:txBody>
          <a:bodyPr/>
          <a:lstStyle/>
          <a:p>
            <a:fld id="{4926D7FE-60CA-C340-BDCA-0C3419EE90BA}" type="slidenum">
              <a:rPr lang="en-US" smtClean="0"/>
              <a:t>4</a:t>
            </a:fld>
            <a:endParaRPr lang="en-US"/>
          </a:p>
        </p:txBody>
      </p:sp>
    </p:spTree>
    <p:extLst>
      <p:ext uri="{BB962C8B-B14F-4D97-AF65-F5344CB8AC3E}">
        <p14:creationId xmlns:p14="http://schemas.microsoft.com/office/powerpoint/2010/main" val="600878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we get here?</a:t>
            </a:r>
          </a:p>
          <a:p>
            <a:endParaRPr lang="en-US" dirty="0"/>
          </a:p>
          <a:p>
            <a:r>
              <a:rPr lang="en-US" dirty="0"/>
              <a:t>For quite a while now, our internal developer platform at Autodesk has been built around Jenkins, spinnaker and a lot of in-house tooling and configuration for these tools.</a:t>
            </a:r>
          </a:p>
          <a:p>
            <a:endParaRPr lang="en-US" dirty="0"/>
          </a:p>
          <a:p>
            <a:r>
              <a:rPr lang="en-US" dirty="0"/>
              <a:t>This is a common, albeit somewhat legacy dev platform architecture, and along with many other organization with similar dev platforms we are facing major challenges in scaling to meet the needs of our users.</a:t>
            </a:r>
          </a:p>
          <a:p>
            <a:endParaRPr lang="en-US" dirty="0"/>
          </a:p>
          <a:p>
            <a:r>
              <a:rPr lang="en-US" dirty="0"/>
              <a:t>These problems mostly relate to poor velocity and low confidence in shipping changes to our developer platform, as well as an inability to own more of the deployment process as the platform team.</a:t>
            </a:r>
            <a:endParaRPr lang="en-US"/>
          </a:p>
        </p:txBody>
      </p:sp>
      <p:sp>
        <p:nvSpPr>
          <p:cNvPr id="4" name="Slide Number Placeholder 3"/>
          <p:cNvSpPr>
            <a:spLocks noGrp="1"/>
          </p:cNvSpPr>
          <p:nvPr>
            <p:ph type="sldNum" sz="quarter" idx="5"/>
          </p:nvPr>
        </p:nvSpPr>
        <p:spPr/>
        <p:txBody>
          <a:bodyPr/>
          <a:lstStyle/>
          <a:p>
            <a:fld id="{4926D7FE-60CA-C340-BDCA-0C3419EE90BA}" type="slidenum">
              <a:rPr lang="en-US" smtClean="0"/>
              <a:t>5</a:t>
            </a:fld>
            <a:endParaRPr lang="en-US"/>
          </a:p>
        </p:txBody>
      </p:sp>
    </p:spTree>
    <p:extLst>
      <p:ext uri="{BB962C8B-B14F-4D97-AF65-F5344CB8AC3E}">
        <p14:creationId xmlns:p14="http://schemas.microsoft.com/office/powerpoint/2010/main" val="3681656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briefly talk about what problems we set out to solve with our new developer platform but I wont be going in to too much detail as this was the focus of a talk we gave last year at </a:t>
            </a:r>
            <a:r>
              <a:rPr lang="en-US" dirty="0" err="1"/>
              <a:t>Kubecon</a:t>
            </a:r>
            <a:r>
              <a:rPr lang="en-US" dirty="0"/>
              <a:t>.</a:t>
            </a:r>
          </a:p>
          <a:p>
            <a:endParaRPr lang="en-US" dirty="0"/>
          </a:p>
          <a:p>
            <a:r>
              <a:rPr lang="en-US" dirty="0"/>
              <a:t>but if </a:t>
            </a:r>
            <a:r>
              <a:rPr lang="en-US" dirty="0" err="1"/>
              <a:t>youre</a:t>
            </a:r>
            <a:r>
              <a:rPr lang="en-US" dirty="0"/>
              <a:t> interested, </a:t>
            </a:r>
            <a:r>
              <a:rPr lang="en-US" dirty="0" err="1"/>
              <a:t>heres</a:t>
            </a:r>
            <a:r>
              <a:rPr lang="en-US" dirty="0"/>
              <a:t> a QR code to that talk. I highly recommend checking it out, especially if </a:t>
            </a:r>
            <a:r>
              <a:rPr lang="en-US" dirty="0" err="1"/>
              <a:t>youre</a:t>
            </a:r>
            <a:r>
              <a:rPr lang="en-US" dirty="0"/>
              <a:t> not clear on the issues associated with a tightly coupled deployment system like this.</a:t>
            </a:r>
          </a:p>
        </p:txBody>
      </p:sp>
      <p:sp>
        <p:nvSpPr>
          <p:cNvPr id="4" name="Slide Number Placeholder 3"/>
          <p:cNvSpPr>
            <a:spLocks noGrp="1"/>
          </p:cNvSpPr>
          <p:nvPr>
            <p:ph type="sldNum" sz="quarter" idx="5"/>
          </p:nvPr>
        </p:nvSpPr>
        <p:spPr/>
        <p:txBody>
          <a:bodyPr/>
          <a:lstStyle/>
          <a:p>
            <a:fld id="{4926D7FE-60CA-C340-BDCA-0C3419EE90BA}" type="slidenum">
              <a:rPr lang="en-US" smtClean="0"/>
              <a:t>6</a:t>
            </a:fld>
            <a:endParaRPr lang="en-US"/>
          </a:p>
        </p:txBody>
      </p:sp>
    </p:spTree>
    <p:extLst>
      <p:ext uri="{BB962C8B-B14F-4D97-AF65-F5344CB8AC3E}">
        <p14:creationId xmlns:p14="http://schemas.microsoft.com/office/powerpoint/2010/main" val="2828827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we realized we had significantly drifted from the norm for cloud-native developer tools which was making it much more expensive to solve these issues.</a:t>
            </a:r>
          </a:p>
          <a:p>
            <a:endParaRPr lang="en-US" dirty="0"/>
          </a:p>
          <a:p>
            <a:r>
              <a:rPr lang="en-US" dirty="0"/>
              <a:t>At the same time, we are a large organization, and therefore we need to make some long term investments to ensure we can scale development of our platform.</a:t>
            </a:r>
          </a:p>
          <a:p>
            <a:endParaRPr lang="en-US" dirty="0"/>
          </a:p>
          <a:p>
            <a:r>
              <a:rPr lang="en-US" dirty="0"/>
              <a:t>We decided that our new developer platform would double-down on </a:t>
            </a:r>
            <a:r>
              <a:rPr lang="en-US" dirty="0" err="1"/>
              <a:t>GitOps</a:t>
            </a:r>
            <a:r>
              <a:rPr lang="en-US" dirty="0"/>
              <a:t> and Kubernetes buy leveraging Kubernetes controllers to expose all sorts of functionality.</a:t>
            </a:r>
          </a:p>
          <a:p>
            <a:endParaRPr lang="en-US" dirty="0"/>
          </a:p>
          <a:p>
            <a:r>
              <a:rPr lang="en-US" dirty="0"/>
              <a:t>By doing this, we can increasingly leverage standard tooling like </a:t>
            </a:r>
            <a:r>
              <a:rPr lang="en-US" dirty="0" err="1"/>
              <a:t>ArgoCD</a:t>
            </a:r>
            <a:r>
              <a:rPr lang="en-US" dirty="0"/>
              <a:t> and Backstage without writing one-off integrations for different pieces of functionality.</a:t>
            </a:r>
            <a:endParaRPr lang="en-US"/>
          </a:p>
        </p:txBody>
      </p:sp>
      <p:sp>
        <p:nvSpPr>
          <p:cNvPr id="4" name="Slide Number Placeholder 3"/>
          <p:cNvSpPr>
            <a:spLocks noGrp="1"/>
          </p:cNvSpPr>
          <p:nvPr>
            <p:ph type="sldNum" sz="quarter" idx="5"/>
          </p:nvPr>
        </p:nvSpPr>
        <p:spPr/>
        <p:txBody>
          <a:bodyPr/>
          <a:lstStyle/>
          <a:p>
            <a:fld id="{4926D7FE-60CA-C340-BDCA-0C3419EE90BA}" type="slidenum">
              <a:rPr lang="en-US" smtClean="0"/>
              <a:t>7</a:t>
            </a:fld>
            <a:endParaRPr lang="en-US"/>
          </a:p>
        </p:txBody>
      </p:sp>
    </p:spTree>
    <p:extLst>
      <p:ext uri="{BB962C8B-B14F-4D97-AF65-F5344CB8AC3E}">
        <p14:creationId xmlns:p14="http://schemas.microsoft.com/office/powerpoint/2010/main" val="343757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where </a:t>
            </a:r>
            <a:r>
              <a:rPr lang="en-US"/>
              <a:t>we </a:t>
            </a:r>
            <a:r>
              <a:rPr lang="en-US" dirty="0"/>
              <a:t>found ourselves </a:t>
            </a:r>
            <a:r>
              <a:rPr lang="en-US"/>
              <a:t>about </a:t>
            </a:r>
            <a:r>
              <a:rPr lang="en-US" dirty="0"/>
              <a:t>a year ago – </a:t>
            </a:r>
            <a:r>
              <a:rPr lang="en-US"/>
              <a:t>we were </a:t>
            </a:r>
            <a:r>
              <a:rPr lang="en-US" dirty="0"/>
              <a:t>building </a:t>
            </a:r>
            <a:r>
              <a:rPr lang="en-US"/>
              <a:t>out </a:t>
            </a:r>
            <a:r>
              <a:rPr lang="en-US" dirty="0"/>
              <a:t>this new platform and migrating pieces of functionality </a:t>
            </a:r>
            <a:r>
              <a:rPr lang="en-US"/>
              <a:t>to </a:t>
            </a:r>
            <a:r>
              <a:rPr lang="en-US" dirty="0"/>
              <a:t>it.</a:t>
            </a:r>
          </a:p>
          <a:p>
            <a:endParaRPr lang="en-US" dirty="0"/>
          </a:p>
          <a:p>
            <a:r>
              <a:rPr lang="en-US" dirty="0"/>
              <a:t>It also turned out that we were right about many of the wins</a:t>
            </a:r>
          </a:p>
          <a:p>
            <a:endParaRPr lang="en-US" dirty="0"/>
          </a:p>
          <a:p>
            <a:r>
              <a:rPr lang="en-US" dirty="0"/>
              <a:t>Feature development was much quicker and teams could work independently but leverage one another via the </a:t>
            </a:r>
            <a:r>
              <a:rPr lang="en-US"/>
              <a:t>Kubernetes </a:t>
            </a:r>
            <a:r>
              <a:rPr lang="en-US" dirty="0"/>
              <a:t>Resource Model</a:t>
            </a:r>
            <a:r>
              <a:rPr lang="en-US"/>
              <a:t>.</a:t>
            </a:r>
          </a:p>
          <a:p>
            <a:endParaRPr lang="en-US"/>
          </a:p>
          <a:p>
            <a:r>
              <a:rPr lang="en-US" dirty="0"/>
              <a:t>Significantly more validation was also possible for our changes helping to increase confidence as we released them</a:t>
            </a:r>
          </a:p>
          <a:p>
            <a:endParaRPr lang="en-US" dirty="0"/>
          </a:p>
          <a:p>
            <a:r>
              <a:rPr lang="en-US" dirty="0"/>
              <a:t>Most of all, though – we were closer to the norm allowing us to increasingly leverage these leading open source technologies</a:t>
            </a:r>
          </a:p>
          <a:p>
            <a:endParaRPr lang="en-US" dirty="0"/>
          </a:p>
          <a:p>
            <a:r>
              <a:rPr lang="en-US" dirty="0"/>
              <a:t>So then why are we back?</a:t>
            </a:r>
            <a:endParaRPr lang="en-US"/>
          </a:p>
        </p:txBody>
      </p:sp>
      <p:sp>
        <p:nvSpPr>
          <p:cNvPr id="4" name="Slide Number Placeholder 3"/>
          <p:cNvSpPr>
            <a:spLocks noGrp="1"/>
          </p:cNvSpPr>
          <p:nvPr>
            <p:ph type="sldNum" sz="quarter" idx="5"/>
          </p:nvPr>
        </p:nvSpPr>
        <p:spPr/>
        <p:txBody>
          <a:bodyPr/>
          <a:lstStyle/>
          <a:p>
            <a:fld id="{4926D7FE-60CA-C340-BDCA-0C3419EE90BA}" type="slidenum">
              <a:rPr lang="en-US" smtClean="0"/>
              <a:t>8</a:t>
            </a:fld>
            <a:endParaRPr lang="en-US"/>
          </a:p>
        </p:txBody>
      </p:sp>
    </p:spTree>
    <p:extLst>
      <p:ext uri="{BB962C8B-B14F-4D97-AF65-F5344CB8AC3E}">
        <p14:creationId xmlns:p14="http://schemas.microsoft.com/office/powerpoint/2010/main" val="1484927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turned out this transition had some very interesting challenges.</a:t>
            </a:r>
          </a:p>
          <a:p>
            <a:endParaRPr lang="en-US" dirty="0"/>
          </a:p>
          <a:p>
            <a:r>
              <a:rPr lang="en-US" dirty="0"/>
              <a:t>The main one being that the reality looks more like this.</a:t>
            </a:r>
          </a:p>
          <a:p>
            <a:endParaRPr lang="en-US" dirty="0"/>
          </a:p>
          <a:p>
            <a:r>
              <a:rPr lang="en-US" dirty="0"/>
              <a:t>Its hard to make a single developer platform, and its far too easy to build a collection of independent product areas with limited interoperability</a:t>
            </a:r>
          </a:p>
          <a:p>
            <a:endParaRPr lang="en-US" dirty="0"/>
          </a:p>
          <a:p>
            <a:r>
              <a:rPr lang="en-US" dirty="0"/>
              <a:t>This is a real shame, because as platform technologies this truly is a case where the sum is more than its parts, and much of the real value we are after are workflows that span all of these systems</a:t>
            </a:r>
          </a:p>
          <a:p>
            <a:endParaRPr lang="en-US" dirty="0"/>
          </a:p>
          <a:p>
            <a:r>
              <a:rPr lang="en-US" dirty="0"/>
              <a:t>We can expose CRDs via Kubernetes for all sorts of functionality, but without </a:t>
            </a:r>
            <a:r>
              <a:rPr lang="en-US" dirty="0" err="1"/>
              <a:t>ArgoCD</a:t>
            </a:r>
            <a:r>
              <a:rPr lang="en-US" dirty="0"/>
              <a:t> powering our </a:t>
            </a:r>
            <a:r>
              <a:rPr lang="en-US" dirty="0" err="1"/>
              <a:t>GitOps</a:t>
            </a:r>
            <a:r>
              <a:rPr lang="en-US" dirty="0"/>
              <a:t> workflows, or Backstage making them discoverable and easy to use they </a:t>
            </a:r>
            <a:r>
              <a:rPr lang="en-US" dirty="0" err="1"/>
              <a:t>dont</a:t>
            </a:r>
            <a:r>
              <a:rPr lang="en-US" dirty="0"/>
              <a:t> huge impact for our users.</a:t>
            </a:r>
          </a:p>
        </p:txBody>
      </p:sp>
      <p:sp>
        <p:nvSpPr>
          <p:cNvPr id="4" name="Slide Number Placeholder 3"/>
          <p:cNvSpPr>
            <a:spLocks noGrp="1"/>
          </p:cNvSpPr>
          <p:nvPr>
            <p:ph type="sldNum" sz="quarter" idx="5"/>
          </p:nvPr>
        </p:nvSpPr>
        <p:spPr/>
        <p:txBody>
          <a:bodyPr/>
          <a:lstStyle/>
          <a:p>
            <a:fld id="{4926D7FE-60CA-C340-BDCA-0C3419EE90BA}" type="slidenum">
              <a:rPr lang="en-US" smtClean="0"/>
              <a:t>9</a:t>
            </a:fld>
            <a:endParaRPr lang="en-US"/>
          </a:p>
        </p:txBody>
      </p:sp>
    </p:spTree>
    <p:extLst>
      <p:ext uri="{BB962C8B-B14F-4D97-AF65-F5344CB8AC3E}">
        <p14:creationId xmlns:p14="http://schemas.microsoft.com/office/powerpoint/2010/main" val="3583247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such a problem that we felt the need to make a </a:t>
            </a:r>
            <a:r>
              <a:rPr lang="en-US" dirty="0" err="1"/>
              <a:t>Kubecon</a:t>
            </a:r>
            <a:r>
              <a:rPr lang="en-US" dirty="0"/>
              <a:t> talk about it?</a:t>
            </a:r>
          </a:p>
          <a:p>
            <a:endParaRPr lang="en-US" dirty="0"/>
          </a:p>
          <a:p>
            <a:r>
              <a:rPr lang="en-US" dirty="0"/>
              <a:t>The problem lies in what is needed to enable these teams to all work together to make a cohesive developer platform.</a:t>
            </a:r>
          </a:p>
          <a:p>
            <a:endParaRPr lang="en-US" dirty="0"/>
          </a:p>
          <a:p>
            <a:r>
              <a:rPr lang="en-US" dirty="0"/>
              <a:t>We might envision a world like this – where we have a set of technologies for powering our dev platform which are all shared among our dev/deploy processes</a:t>
            </a:r>
          </a:p>
          <a:p>
            <a:endParaRPr lang="en-US" dirty="0"/>
          </a:p>
          <a:p>
            <a:r>
              <a:rPr lang="en-US" dirty="0"/>
              <a:t>but we found that this is actually very challenging to implement</a:t>
            </a:r>
          </a:p>
          <a:p>
            <a:endParaRPr lang="en-US"/>
          </a:p>
          <a:p>
            <a:r>
              <a:rPr lang="en-US" dirty="0"/>
              <a:t>So we built some tools to make it easier!</a:t>
            </a:r>
            <a:endParaRPr lang="en-US"/>
          </a:p>
        </p:txBody>
      </p:sp>
      <p:sp>
        <p:nvSpPr>
          <p:cNvPr id="4" name="Slide Number Placeholder 3"/>
          <p:cNvSpPr>
            <a:spLocks noGrp="1"/>
          </p:cNvSpPr>
          <p:nvPr>
            <p:ph type="sldNum" sz="quarter" idx="5"/>
          </p:nvPr>
        </p:nvSpPr>
        <p:spPr/>
        <p:txBody>
          <a:bodyPr/>
          <a:lstStyle/>
          <a:p>
            <a:fld id="{4926D7FE-60CA-C340-BDCA-0C3419EE90BA}" type="slidenum">
              <a:rPr lang="en-US" smtClean="0"/>
              <a:t>10</a:t>
            </a:fld>
            <a:endParaRPr lang="en-US"/>
          </a:p>
        </p:txBody>
      </p:sp>
    </p:spTree>
    <p:extLst>
      <p:ext uri="{BB962C8B-B14F-4D97-AF65-F5344CB8AC3E}">
        <p14:creationId xmlns:p14="http://schemas.microsoft.com/office/powerpoint/2010/main" val="3895790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poster of a city&#10;&#10;Description automatically generated with medium confidence">
            <a:extLst>
              <a:ext uri="{FF2B5EF4-FFF2-40B4-BE49-F238E27FC236}">
                <a16:creationId xmlns:a16="http://schemas.microsoft.com/office/drawing/2014/main" id="{1B7028DA-DB8A-1759-7391-CC098489A818}"/>
              </a:ext>
            </a:extLst>
          </p:cNvPr>
          <p:cNvPicPr>
            <a:picLocks noChangeAspect="1"/>
          </p:cNvPicPr>
          <p:nvPr userDrawn="1"/>
        </p:nvPicPr>
        <p:blipFill>
          <a:blip r:embed="rId2"/>
          <a:stretch>
            <a:fillRect/>
          </a:stretch>
        </p:blipFill>
        <p:spPr>
          <a:xfrm>
            <a:off x="-53910" y="0"/>
            <a:ext cx="12299820" cy="6922008"/>
          </a:xfrm>
          <a:prstGeom prst="rect">
            <a:avLst/>
          </a:prstGeom>
        </p:spPr>
      </p:pic>
    </p:spTree>
    <p:extLst>
      <p:ext uri="{BB962C8B-B14F-4D97-AF65-F5344CB8AC3E}">
        <p14:creationId xmlns:p14="http://schemas.microsoft.com/office/powerpoint/2010/main" val="7725393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D4D8ED9F-AECC-CBBC-938F-28DD71D50CAB}"/>
              </a:ext>
            </a:extLst>
          </p:cNvPr>
          <p:cNvPicPr>
            <a:picLocks noChangeAspect="1"/>
          </p:cNvPicPr>
          <p:nvPr userDrawn="1"/>
        </p:nvPicPr>
        <p:blipFill>
          <a:blip r:embed="rId2"/>
          <a:stretch>
            <a:fillRect/>
          </a:stretch>
        </p:blipFill>
        <p:spPr>
          <a:xfrm>
            <a:off x="-73345" y="0"/>
            <a:ext cx="12338694" cy="6858000"/>
          </a:xfrm>
          <a:prstGeom prst="rect">
            <a:avLst/>
          </a:prstGeom>
        </p:spPr>
      </p:pic>
    </p:spTree>
    <p:extLst>
      <p:ext uri="{BB962C8B-B14F-4D97-AF65-F5344CB8AC3E}">
        <p14:creationId xmlns:p14="http://schemas.microsoft.com/office/powerpoint/2010/main" val="2984028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E003574E-0EB3-435B-4FE3-5BAC1F70085C}"/>
              </a:ext>
            </a:extLst>
          </p:cNvPr>
          <p:cNvPicPr>
            <a:picLocks noChangeAspect="1"/>
          </p:cNvPicPr>
          <p:nvPr userDrawn="1"/>
        </p:nvPicPr>
        <p:blipFill>
          <a:blip r:embed="rId2"/>
          <a:stretch>
            <a:fillRect/>
          </a:stretch>
        </p:blipFill>
        <p:spPr>
          <a:xfrm>
            <a:off x="-73345" y="0"/>
            <a:ext cx="12338694" cy="6858000"/>
          </a:xfrm>
          <a:prstGeom prst="rect">
            <a:avLst/>
          </a:prstGeom>
        </p:spPr>
      </p:pic>
    </p:spTree>
    <p:extLst>
      <p:ext uri="{BB962C8B-B14F-4D97-AF65-F5344CB8AC3E}">
        <p14:creationId xmlns:p14="http://schemas.microsoft.com/office/powerpoint/2010/main" val="336539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3" name="Picture 2" descr="A black and blue rectangle&#10;&#10;Description automatically generated">
            <a:extLst>
              <a:ext uri="{FF2B5EF4-FFF2-40B4-BE49-F238E27FC236}">
                <a16:creationId xmlns:a16="http://schemas.microsoft.com/office/drawing/2014/main" id="{03FDCF3F-D455-1ACF-2163-E5C09F957059}"/>
              </a:ext>
            </a:extLst>
          </p:cNvPr>
          <p:cNvPicPr>
            <a:picLocks noChangeAspect="1"/>
          </p:cNvPicPr>
          <p:nvPr userDrawn="1"/>
        </p:nvPicPr>
        <p:blipFill>
          <a:blip r:embed="rId2"/>
          <a:stretch>
            <a:fillRect/>
          </a:stretch>
        </p:blipFill>
        <p:spPr>
          <a:xfrm>
            <a:off x="2960" y="0"/>
            <a:ext cx="12189040" cy="6859664"/>
          </a:xfrm>
          <a:prstGeom prst="rect">
            <a:avLst/>
          </a:prstGeom>
        </p:spPr>
      </p:pic>
    </p:spTree>
    <p:extLst>
      <p:ext uri="{BB962C8B-B14F-4D97-AF65-F5344CB8AC3E}">
        <p14:creationId xmlns:p14="http://schemas.microsoft.com/office/powerpoint/2010/main" val="977198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7972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C480CF-C0EE-5943-BFB9-C1638E116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60343D-9B93-C141-A537-E7FE8084EC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9F46F0-409C-3E4E-BF8B-968079EE83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3/21/24</a:t>
            </a:fld>
            <a:endParaRPr lang="en-US"/>
          </a:p>
        </p:txBody>
      </p:sp>
      <p:sp>
        <p:nvSpPr>
          <p:cNvPr id="5" name="Footer Placeholder 4">
            <a:extLst>
              <a:ext uri="{FF2B5EF4-FFF2-40B4-BE49-F238E27FC236}">
                <a16:creationId xmlns:a16="http://schemas.microsoft.com/office/drawing/2014/main" id="{DCC961B1-7C55-0C45-8BAC-6372BEDFAC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3D276A-E708-6147-A1E3-375C693ED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extLst>
      <p:ext uri="{BB962C8B-B14F-4D97-AF65-F5344CB8AC3E}">
        <p14:creationId xmlns:p14="http://schemas.microsoft.com/office/powerpoint/2010/main" val="20045358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50"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4.png"/><Relationship Id="rId12" Type="http://schemas.openxmlformats.org/officeDocument/2006/relationships/image" Target="../media/image36.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7.png"/><Relationship Id="rId5" Type="http://schemas.openxmlformats.org/officeDocument/2006/relationships/image" Target="../media/image24.svg"/><Relationship Id="rId10" Type="http://schemas.openxmlformats.org/officeDocument/2006/relationships/image" Target="../media/image26.svg"/><Relationship Id="rId4" Type="http://schemas.openxmlformats.org/officeDocument/2006/relationships/image" Target="../media/image23.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42.sv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31.svg"/><Relationship Id="rId5" Type="http://schemas.openxmlformats.org/officeDocument/2006/relationships/image" Target="../media/image38.png"/><Relationship Id="rId10" Type="http://schemas.openxmlformats.org/officeDocument/2006/relationships/image" Target="../media/image23.png"/><Relationship Id="rId4" Type="http://schemas.openxmlformats.org/officeDocument/2006/relationships/image" Target="../media/image32.svg"/><Relationship Id="rId9" Type="http://schemas.openxmlformats.org/officeDocument/2006/relationships/image" Target="../media/image42.sv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39.png"/><Relationship Id="rId12" Type="http://schemas.openxmlformats.org/officeDocument/2006/relationships/image" Target="../media/image42.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32.svg"/><Relationship Id="rId9" Type="http://schemas.openxmlformats.org/officeDocument/2006/relationships/image" Target="../media/image28.svg"/><Relationship Id="rId14" Type="http://schemas.openxmlformats.org/officeDocument/2006/relationships/image" Target="../media/image31.sv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2.svg"/><Relationship Id="rId3" Type="http://schemas.openxmlformats.org/officeDocument/2006/relationships/image" Target="../media/image35.png"/><Relationship Id="rId7" Type="http://schemas.openxmlformats.org/officeDocument/2006/relationships/image" Target="../media/image15.png"/><Relationship Id="rId12"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3.png"/><Relationship Id="rId5" Type="http://schemas.openxmlformats.org/officeDocument/2006/relationships/image" Target="../media/image32.svg"/><Relationship Id="rId15" Type="http://schemas.openxmlformats.org/officeDocument/2006/relationships/image" Target="../media/image31.svg"/><Relationship Id="rId10" Type="http://schemas.openxmlformats.org/officeDocument/2006/relationships/image" Target="../media/image28.svg"/><Relationship Id="rId4" Type="http://schemas.openxmlformats.org/officeDocument/2006/relationships/image" Target="../media/image25.png"/><Relationship Id="rId9" Type="http://schemas.openxmlformats.org/officeDocument/2006/relationships/image" Target="../media/image27.pn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25.png"/><Relationship Id="rId4" Type="http://schemas.openxmlformats.org/officeDocument/2006/relationships/image" Target="../media/image31.sv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6.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3.png"/><Relationship Id="rId7" Type="http://schemas.openxmlformats.org/officeDocument/2006/relationships/image" Target="../media/image46.sv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32.svg"/><Relationship Id="rId12" Type="http://schemas.openxmlformats.org/officeDocument/2006/relationships/image" Target="../media/image46.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45.png"/><Relationship Id="rId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31.svg"/><Relationship Id="rId9" Type="http://schemas.openxmlformats.org/officeDocument/2006/relationships/image" Target="../media/image27.png"/><Relationship Id="rId14" Type="http://schemas.openxmlformats.org/officeDocument/2006/relationships/image" Target="../media/image3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8.png"/><Relationship Id="rId3" Type="http://schemas.openxmlformats.org/officeDocument/2006/relationships/image" Target="../media/image23.png"/><Relationship Id="rId7" Type="http://schemas.openxmlformats.org/officeDocument/2006/relationships/image" Target="../media/image32.svg"/><Relationship Id="rId12" Type="http://schemas.openxmlformats.org/officeDocument/2006/relationships/image" Target="../media/image46.sv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45.png"/><Relationship Id="rId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31.svg"/><Relationship Id="rId9" Type="http://schemas.openxmlformats.org/officeDocument/2006/relationships/image" Target="../media/image27.png"/><Relationship Id="rId1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4.svg"/><Relationship Id="rId2" Type="http://schemas.openxmlformats.org/officeDocument/2006/relationships/notesSlide" Target="../notesSlides/notesSlide6.xml"/><Relationship Id="rId16" Type="http://schemas.openxmlformats.org/officeDocument/2006/relationships/image" Target="../media/image28.svg"/><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5.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4.svg"/><Relationship Id="rId9" Type="http://schemas.openxmlformats.org/officeDocument/2006/relationships/image" Target="../media/image21.png"/><Relationship Id="rId14" Type="http://schemas.openxmlformats.org/officeDocument/2006/relationships/image" Target="../media/image26.sv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1.svg"/><Relationship Id="rId11" Type="http://schemas.openxmlformats.org/officeDocument/2006/relationships/image" Target="../media/image1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30.sv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30.sv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4723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Platform Feature Dev/Deploy</a:t>
            </a:r>
          </a:p>
        </p:txBody>
      </p:sp>
      <p:pic>
        <p:nvPicPr>
          <p:cNvPr id="3" name="Picture 4">
            <a:extLst>
              <a:ext uri="{FF2B5EF4-FFF2-40B4-BE49-F238E27FC236}">
                <a16:creationId xmlns:a16="http://schemas.microsoft.com/office/drawing/2014/main" id="{795B4445-9B10-81D4-BB7D-011AF451F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4977" y="5432721"/>
            <a:ext cx="862293" cy="83710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B42AE6CB-8650-C444-2D37-E7A3FD34E6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5003" y="3152503"/>
            <a:ext cx="951874" cy="951874"/>
          </a:xfrm>
          <a:prstGeom prst="rect">
            <a:avLst/>
          </a:prstGeom>
        </p:spPr>
      </p:pic>
      <p:pic>
        <p:nvPicPr>
          <p:cNvPr id="8" name="Picture 4">
            <a:extLst>
              <a:ext uri="{FF2B5EF4-FFF2-40B4-BE49-F238E27FC236}">
                <a16:creationId xmlns:a16="http://schemas.microsoft.com/office/drawing/2014/main" id="{AC55F6D6-25F1-CB0C-DAB4-3A4FFE953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878" y="5432721"/>
            <a:ext cx="862293" cy="8371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B1407B8-D92C-8CF0-4007-FB9F90495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4967" y="3163745"/>
            <a:ext cx="673163" cy="9293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S Code icon">
            <a:extLst>
              <a:ext uri="{FF2B5EF4-FFF2-40B4-BE49-F238E27FC236}">
                <a16:creationId xmlns:a16="http://schemas.microsoft.com/office/drawing/2014/main" id="{D0065171-CA14-DC42-39EA-320FBDA161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2210" y="3163745"/>
            <a:ext cx="849401" cy="8494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ind">
            <a:extLst>
              <a:ext uri="{FF2B5EF4-FFF2-40B4-BE49-F238E27FC236}">
                <a16:creationId xmlns:a16="http://schemas.microsoft.com/office/drawing/2014/main" id="{4AB551D1-C96D-9CE1-619C-C0B09CA685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2210" y="5528229"/>
            <a:ext cx="1146101" cy="6911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kind">
            <a:extLst>
              <a:ext uri="{FF2B5EF4-FFF2-40B4-BE49-F238E27FC236}">
                <a16:creationId xmlns:a16="http://schemas.microsoft.com/office/drawing/2014/main" id="{518A1133-8D31-78EA-DC3E-887420D5CC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9029" y="5528229"/>
            <a:ext cx="1146101" cy="691116"/>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a:extLst>
              <a:ext uri="{FF2B5EF4-FFF2-40B4-BE49-F238E27FC236}">
                <a16:creationId xmlns:a16="http://schemas.microsoft.com/office/drawing/2014/main" id="{F206CAA9-D6F3-8CE2-0E32-FD54AA1EC75F}"/>
              </a:ext>
            </a:extLst>
          </p:cNvPr>
          <p:cNvSpPr/>
          <p:nvPr/>
        </p:nvSpPr>
        <p:spPr>
          <a:xfrm rot="8272381">
            <a:off x="4047215" y="2542806"/>
            <a:ext cx="1339702"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331556B9-D617-ABC4-1A3D-02DFEC73F891}"/>
              </a:ext>
            </a:extLst>
          </p:cNvPr>
          <p:cNvSpPr/>
          <p:nvPr/>
        </p:nvSpPr>
        <p:spPr>
          <a:xfrm rot="5400000">
            <a:off x="2989179" y="4774237"/>
            <a:ext cx="955460"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959DD160-96AC-4223-F19C-D72D8D2D3638}"/>
              </a:ext>
            </a:extLst>
          </p:cNvPr>
          <p:cNvSpPr/>
          <p:nvPr/>
        </p:nvSpPr>
        <p:spPr>
          <a:xfrm rot="5400000">
            <a:off x="5313574" y="2501303"/>
            <a:ext cx="813948"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FB51D0A6-F864-E763-ACB7-3FD1621E69D3}"/>
              </a:ext>
            </a:extLst>
          </p:cNvPr>
          <p:cNvSpPr/>
          <p:nvPr/>
        </p:nvSpPr>
        <p:spPr>
          <a:xfrm rot="5400000">
            <a:off x="5294721" y="4808064"/>
            <a:ext cx="929392"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289AECB-2A72-70F0-C930-BAE4BB33B391}"/>
              </a:ext>
            </a:extLst>
          </p:cNvPr>
          <p:cNvSpPr txBox="1"/>
          <p:nvPr/>
        </p:nvSpPr>
        <p:spPr>
          <a:xfrm>
            <a:off x="2951383" y="4106828"/>
            <a:ext cx="1031051" cy="369332"/>
          </a:xfrm>
          <a:prstGeom prst="rect">
            <a:avLst/>
          </a:prstGeom>
          <a:noFill/>
        </p:spPr>
        <p:txBody>
          <a:bodyPr wrap="none" rtlCol="0">
            <a:spAutoFit/>
          </a:bodyPr>
          <a:lstStyle/>
          <a:p>
            <a:r>
              <a:rPr lang="en-US" dirty="0"/>
              <a:t>Develop</a:t>
            </a:r>
          </a:p>
        </p:txBody>
      </p:sp>
      <p:sp>
        <p:nvSpPr>
          <p:cNvPr id="18" name="TextBox 17">
            <a:extLst>
              <a:ext uri="{FF2B5EF4-FFF2-40B4-BE49-F238E27FC236}">
                <a16:creationId xmlns:a16="http://schemas.microsoft.com/office/drawing/2014/main" id="{290B7B6C-8F1F-1121-9F9C-16B8BEF01B78}"/>
              </a:ext>
            </a:extLst>
          </p:cNvPr>
          <p:cNvSpPr txBox="1"/>
          <p:nvPr/>
        </p:nvSpPr>
        <p:spPr>
          <a:xfrm>
            <a:off x="5551668" y="4106828"/>
            <a:ext cx="415498" cy="369332"/>
          </a:xfrm>
          <a:prstGeom prst="rect">
            <a:avLst/>
          </a:prstGeom>
          <a:noFill/>
        </p:spPr>
        <p:txBody>
          <a:bodyPr wrap="none" rtlCol="0">
            <a:spAutoFit/>
          </a:bodyPr>
          <a:lstStyle/>
          <a:p>
            <a:r>
              <a:rPr lang="en-US" dirty="0"/>
              <a:t>CI</a:t>
            </a:r>
          </a:p>
        </p:txBody>
      </p:sp>
      <p:sp>
        <p:nvSpPr>
          <p:cNvPr id="19" name="TextBox 18">
            <a:extLst>
              <a:ext uri="{FF2B5EF4-FFF2-40B4-BE49-F238E27FC236}">
                <a16:creationId xmlns:a16="http://schemas.microsoft.com/office/drawing/2014/main" id="{7F305897-1D08-9D7A-DF3D-1E84845C71A4}"/>
              </a:ext>
            </a:extLst>
          </p:cNvPr>
          <p:cNvSpPr txBox="1"/>
          <p:nvPr/>
        </p:nvSpPr>
        <p:spPr>
          <a:xfrm>
            <a:off x="7612125" y="4106828"/>
            <a:ext cx="518091" cy="369332"/>
          </a:xfrm>
          <a:prstGeom prst="rect">
            <a:avLst/>
          </a:prstGeom>
          <a:noFill/>
        </p:spPr>
        <p:txBody>
          <a:bodyPr wrap="none" rtlCol="0">
            <a:spAutoFit/>
          </a:bodyPr>
          <a:lstStyle/>
          <a:p>
            <a:r>
              <a:rPr lang="en-US" dirty="0"/>
              <a:t>CD</a:t>
            </a:r>
          </a:p>
        </p:txBody>
      </p:sp>
      <p:sp>
        <p:nvSpPr>
          <p:cNvPr id="21" name="Right Arrow 20">
            <a:extLst>
              <a:ext uri="{FF2B5EF4-FFF2-40B4-BE49-F238E27FC236}">
                <a16:creationId xmlns:a16="http://schemas.microsoft.com/office/drawing/2014/main" id="{20FA0C7E-6540-B6F5-B875-41D98F042091}"/>
              </a:ext>
            </a:extLst>
          </p:cNvPr>
          <p:cNvSpPr/>
          <p:nvPr/>
        </p:nvSpPr>
        <p:spPr>
          <a:xfrm rot="2528026">
            <a:off x="6158617" y="2542850"/>
            <a:ext cx="1339702"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E9B49733-D01D-EA91-AFE1-F0DED9E1FBEC}"/>
              </a:ext>
            </a:extLst>
          </p:cNvPr>
          <p:cNvSpPr/>
          <p:nvPr/>
        </p:nvSpPr>
        <p:spPr>
          <a:xfrm rot="6430953">
            <a:off x="7192846" y="4762054"/>
            <a:ext cx="838557"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F69217F5-FA04-5948-BDA3-5D4D32C53819}"/>
              </a:ext>
            </a:extLst>
          </p:cNvPr>
          <p:cNvSpPr/>
          <p:nvPr/>
        </p:nvSpPr>
        <p:spPr>
          <a:xfrm rot="4126992">
            <a:off x="7907599" y="4761702"/>
            <a:ext cx="838557"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B4AF25AD-5252-6226-1C25-AE15CD33B2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6026" y="1049791"/>
            <a:ext cx="729616" cy="929391"/>
          </a:xfrm>
          <a:prstGeom prst="rect">
            <a:avLst/>
          </a:prstGeom>
        </p:spPr>
      </p:pic>
      <p:pic>
        <p:nvPicPr>
          <p:cNvPr id="28" name="Graphic 27">
            <a:extLst>
              <a:ext uri="{FF2B5EF4-FFF2-40B4-BE49-F238E27FC236}">
                <a16:creationId xmlns:a16="http://schemas.microsoft.com/office/drawing/2014/main" id="{C8B59BE5-3848-44C9-298B-99918E37DE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3239" y="1115014"/>
            <a:ext cx="754226" cy="961672"/>
          </a:xfrm>
          <a:prstGeom prst="rect">
            <a:avLst/>
          </a:prstGeom>
        </p:spPr>
      </p:pic>
      <p:pic>
        <p:nvPicPr>
          <p:cNvPr id="29" name="Picture 4" descr="@crossplane">
            <a:extLst>
              <a:ext uri="{FF2B5EF4-FFF2-40B4-BE49-F238E27FC236}">
                <a16:creationId xmlns:a16="http://schemas.microsoft.com/office/drawing/2014/main" id="{F835AFA2-CB5F-099D-168B-223A86D87B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55062" y="1053277"/>
            <a:ext cx="781187" cy="7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459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Platform Feature Dev/Deploy</a:t>
            </a:r>
          </a:p>
        </p:txBody>
      </p:sp>
      <p:pic>
        <p:nvPicPr>
          <p:cNvPr id="2" name="Graphic 1">
            <a:extLst>
              <a:ext uri="{FF2B5EF4-FFF2-40B4-BE49-F238E27FC236}">
                <a16:creationId xmlns:a16="http://schemas.microsoft.com/office/drawing/2014/main" id="{AD91165C-2072-F2B4-950A-49C59A5AE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4506" y="1244053"/>
            <a:ext cx="810062" cy="1031864"/>
          </a:xfrm>
          <a:prstGeom prst="rect">
            <a:avLst/>
          </a:prstGeom>
        </p:spPr>
      </p:pic>
      <p:pic>
        <p:nvPicPr>
          <p:cNvPr id="3" name="Picture 2">
            <a:extLst>
              <a:ext uri="{FF2B5EF4-FFF2-40B4-BE49-F238E27FC236}">
                <a16:creationId xmlns:a16="http://schemas.microsoft.com/office/drawing/2014/main" id="{5C83A0E5-8D76-B9A2-6AC6-12E1FE767C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808" y="3209534"/>
            <a:ext cx="673163" cy="9293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FD4033-1826-BE6A-CF54-48855C138DDC}"/>
              </a:ext>
            </a:extLst>
          </p:cNvPr>
          <p:cNvSpPr txBox="1"/>
          <p:nvPr/>
        </p:nvSpPr>
        <p:spPr>
          <a:xfrm>
            <a:off x="3524509" y="4152617"/>
            <a:ext cx="415498" cy="369332"/>
          </a:xfrm>
          <a:prstGeom prst="rect">
            <a:avLst/>
          </a:prstGeom>
          <a:noFill/>
        </p:spPr>
        <p:txBody>
          <a:bodyPr wrap="none" rtlCol="0">
            <a:spAutoFit/>
          </a:bodyPr>
          <a:lstStyle/>
          <a:p>
            <a:r>
              <a:rPr lang="en-US"/>
              <a:t>CI</a:t>
            </a:r>
          </a:p>
        </p:txBody>
      </p:sp>
      <p:pic>
        <p:nvPicPr>
          <p:cNvPr id="6" name="Picture 4" descr="VS Code icon">
            <a:extLst>
              <a:ext uri="{FF2B5EF4-FFF2-40B4-BE49-F238E27FC236}">
                <a16:creationId xmlns:a16="http://schemas.microsoft.com/office/drawing/2014/main" id="{EB73AFC5-E1FD-5127-ACD5-F7BBE4D273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0696" y="3217842"/>
            <a:ext cx="849401" cy="84940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1BC9FB2B-D9A1-A3B7-7DFC-B7473D4544A4}"/>
              </a:ext>
            </a:extLst>
          </p:cNvPr>
          <p:cNvSpPr/>
          <p:nvPr/>
        </p:nvSpPr>
        <p:spPr>
          <a:xfrm rot="5400000">
            <a:off x="2797021" y="4877713"/>
            <a:ext cx="955460"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B36C03-D5CA-5E22-CDE7-0AC7D5C6C603}"/>
              </a:ext>
            </a:extLst>
          </p:cNvPr>
          <p:cNvSpPr txBox="1"/>
          <p:nvPr/>
        </p:nvSpPr>
        <p:spPr>
          <a:xfrm>
            <a:off x="2269869" y="4160925"/>
            <a:ext cx="1031051" cy="369332"/>
          </a:xfrm>
          <a:prstGeom prst="rect">
            <a:avLst/>
          </a:prstGeom>
          <a:noFill/>
        </p:spPr>
        <p:txBody>
          <a:bodyPr wrap="none" rtlCol="0">
            <a:spAutoFit/>
          </a:bodyPr>
          <a:lstStyle/>
          <a:p>
            <a:r>
              <a:rPr lang="en-US"/>
              <a:t>Develop</a:t>
            </a:r>
          </a:p>
        </p:txBody>
      </p:sp>
      <p:sp>
        <p:nvSpPr>
          <p:cNvPr id="9" name="Right Arrow 8">
            <a:extLst>
              <a:ext uri="{FF2B5EF4-FFF2-40B4-BE49-F238E27FC236}">
                <a16:creationId xmlns:a16="http://schemas.microsoft.com/office/drawing/2014/main" id="{AB786075-D36B-7C11-10BA-4F17267FE763}"/>
              </a:ext>
            </a:extLst>
          </p:cNvPr>
          <p:cNvSpPr/>
          <p:nvPr/>
        </p:nvSpPr>
        <p:spPr>
          <a:xfrm rot="5400000">
            <a:off x="2893786" y="2587849"/>
            <a:ext cx="813948"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2" descr="Node.js&quot; Icon - Download for free – Iconduck">
            <a:extLst>
              <a:ext uri="{FF2B5EF4-FFF2-40B4-BE49-F238E27FC236}">
                <a16:creationId xmlns:a16="http://schemas.microsoft.com/office/drawing/2014/main" id="{EA4140C7-47C1-9C1B-7080-7D9FBD4B3E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1440" y="5664180"/>
            <a:ext cx="612826" cy="69111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86F1D534-8350-682B-8156-1C82FF0596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2052" y="5664180"/>
            <a:ext cx="822758" cy="691117"/>
          </a:xfrm>
          <a:prstGeom prst="rect">
            <a:avLst/>
          </a:prstGeom>
        </p:spPr>
      </p:pic>
    </p:spTree>
    <p:extLst>
      <p:ext uri="{BB962C8B-B14F-4D97-AF65-F5344CB8AC3E}">
        <p14:creationId xmlns:p14="http://schemas.microsoft.com/office/powerpoint/2010/main" val="2390905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Platform Feature Dev/Deploy</a:t>
            </a:r>
          </a:p>
        </p:txBody>
      </p:sp>
      <p:pic>
        <p:nvPicPr>
          <p:cNvPr id="2" name="Graphic 1">
            <a:extLst>
              <a:ext uri="{FF2B5EF4-FFF2-40B4-BE49-F238E27FC236}">
                <a16:creationId xmlns:a16="http://schemas.microsoft.com/office/drawing/2014/main" id="{0E211706-9023-979A-09D9-2D1715DE9B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4506" y="1244053"/>
            <a:ext cx="810062" cy="1031864"/>
          </a:xfrm>
          <a:prstGeom prst="rect">
            <a:avLst/>
          </a:prstGeom>
        </p:spPr>
      </p:pic>
      <p:pic>
        <p:nvPicPr>
          <p:cNvPr id="3" name="Picture 2">
            <a:extLst>
              <a:ext uri="{FF2B5EF4-FFF2-40B4-BE49-F238E27FC236}">
                <a16:creationId xmlns:a16="http://schemas.microsoft.com/office/drawing/2014/main" id="{9F988103-D5F2-0D48-7D61-87558401A2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808" y="3209534"/>
            <a:ext cx="673163" cy="9293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33A2F3-9B87-7C42-195B-544F304D4BB7}"/>
              </a:ext>
            </a:extLst>
          </p:cNvPr>
          <p:cNvSpPr txBox="1"/>
          <p:nvPr/>
        </p:nvSpPr>
        <p:spPr>
          <a:xfrm>
            <a:off x="3524509" y="4152617"/>
            <a:ext cx="415498" cy="369332"/>
          </a:xfrm>
          <a:prstGeom prst="rect">
            <a:avLst/>
          </a:prstGeom>
          <a:noFill/>
        </p:spPr>
        <p:txBody>
          <a:bodyPr wrap="none" rtlCol="0">
            <a:spAutoFit/>
          </a:bodyPr>
          <a:lstStyle/>
          <a:p>
            <a:r>
              <a:rPr lang="en-US"/>
              <a:t>CI</a:t>
            </a:r>
          </a:p>
        </p:txBody>
      </p:sp>
      <p:pic>
        <p:nvPicPr>
          <p:cNvPr id="6" name="Picture 4" descr="VS Code icon">
            <a:extLst>
              <a:ext uri="{FF2B5EF4-FFF2-40B4-BE49-F238E27FC236}">
                <a16:creationId xmlns:a16="http://schemas.microsoft.com/office/drawing/2014/main" id="{B59533D4-3A54-F8C1-745B-EB7A06A9AA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0696" y="3217842"/>
            <a:ext cx="849401" cy="84940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73949CF4-D940-1D41-F262-8B2E003703A4}"/>
              </a:ext>
            </a:extLst>
          </p:cNvPr>
          <p:cNvSpPr/>
          <p:nvPr/>
        </p:nvSpPr>
        <p:spPr>
          <a:xfrm rot="5400000">
            <a:off x="2797021" y="4877713"/>
            <a:ext cx="955460"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AD2845-41F0-FB38-21EB-715953C473BA}"/>
              </a:ext>
            </a:extLst>
          </p:cNvPr>
          <p:cNvSpPr txBox="1"/>
          <p:nvPr/>
        </p:nvSpPr>
        <p:spPr>
          <a:xfrm>
            <a:off x="2269869" y="4160925"/>
            <a:ext cx="1031051" cy="369332"/>
          </a:xfrm>
          <a:prstGeom prst="rect">
            <a:avLst/>
          </a:prstGeom>
          <a:noFill/>
        </p:spPr>
        <p:txBody>
          <a:bodyPr wrap="none" rtlCol="0">
            <a:spAutoFit/>
          </a:bodyPr>
          <a:lstStyle/>
          <a:p>
            <a:r>
              <a:rPr lang="en-US"/>
              <a:t>Develop</a:t>
            </a:r>
          </a:p>
        </p:txBody>
      </p:sp>
      <p:sp>
        <p:nvSpPr>
          <p:cNvPr id="9" name="Right Arrow 8">
            <a:extLst>
              <a:ext uri="{FF2B5EF4-FFF2-40B4-BE49-F238E27FC236}">
                <a16:creationId xmlns:a16="http://schemas.microsoft.com/office/drawing/2014/main" id="{D8E6C040-5DED-FF68-BE5E-5EB609439133}"/>
              </a:ext>
            </a:extLst>
          </p:cNvPr>
          <p:cNvSpPr/>
          <p:nvPr/>
        </p:nvSpPr>
        <p:spPr>
          <a:xfrm rot="5400000">
            <a:off x="2893786" y="2587849"/>
            <a:ext cx="813948"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2" descr="Node.js&quot; Icon - Download for free – Iconduck">
            <a:extLst>
              <a:ext uri="{FF2B5EF4-FFF2-40B4-BE49-F238E27FC236}">
                <a16:creationId xmlns:a16="http://schemas.microsoft.com/office/drawing/2014/main" id="{F5C3C897-E378-B36D-C947-FED9879567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1440" y="5664180"/>
            <a:ext cx="612826" cy="69111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BA6BF16A-1A88-4AC7-0AB6-B9050A4B36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2052" y="5664180"/>
            <a:ext cx="822758" cy="691117"/>
          </a:xfrm>
          <a:prstGeom prst="rect">
            <a:avLst/>
          </a:prstGeom>
        </p:spPr>
      </p:pic>
      <p:pic>
        <p:nvPicPr>
          <p:cNvPr id="13" name="Graphic 12">
            <a:extLst>
              <a:ext uri="{FF2B5EF4-FFF2-40B4-BE49-F238E27FC236}">
                <a16:creationId xmlns:a16="http://schemas.microsoft.com/office/drawing/2014/main" id="{5EF94D59-339C-9D18-BDBF-BB07DDB17D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34704" y="2270533"/>
            <a:ext cx="951874" cy="951874"/>
          </a:xfrm>
          <a:prstGeom prst="rect">
            <a:avLst/>
          </a:prstGeom>
        </p:spPr>
      </p:pic>
      <p:sp>
        <p:nvSpPr>
          <p:cNvPr id="14" name="Right Arrow 13">
            <a:extLst>
              <a:ext uri="{FF2B5EF4-FFF2-40B4-BE49-F238E27FC236}">
                <a16:creationId xmlns:a16="http://schemas.microsoft.com/office/drawing/2014/main" id="{70CAF33D-0A16-9DF6-A4A5-603087B14527}"/>
              </a:ext>
            </a:extLst>
          </p:cNvPr>
          <p:cNvSpPr/>
          <p:nvPr/>
        </p:nvSpPr>
        <p:spPr>
          <a:xfrm rot="1272038">
            <a:off x="4250372" y="2286531"/>
            <a:ext cx="1647089" cy="15405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3275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Platform Feature Dev/Deploy</a:t>
            </a:r>
          </a:p>
        </p:txBody>
      </p:sp>
      <p:pic>
        <p:nvPicPr>
          <p:cNvPr id="2" name="Graphic 1">
            <a:extLst>
              <a:ext uri="{FF2B5EF4-FFF2-40B4-BE49-F238E27FC236}">
                <a16:creationId xmlns:a16="http://schemas.microsoft.com/office/drawing/2014/main" id="{AC366FFB-F73D-AA6E-BBA3-8707721A8C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4506" y="1244053"/>
            <a:ext cx="810062" cy="1031864"/>
          </a:xfrm>
          <a:prstGeom prst="rect">
            <a:avLst/>
          </a:prstGeom>
        </p:spPr>
      </p:pic>
      <p:pic>
        <p:nvPicPr>
          <p:cNvPr id="3" name="Picture 4" descr="@crossplane">
            <a:extLst>
              <a:ext uri="{FF2B5EF4-FFF2-40B4-BE49-F238E27FC236}">
                <a16:creationId xmlns:a16="http://schemas.microsoft.com/office/drawing/2014/main" id="{417AF828-FD14-2536-BEA3-BF1C4EC279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047" y="1232483"/>
            <a:ext cx="1031864" cy="1031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32F2603-DCF2-70FF-E32C-3A51DBF76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7808" y="3209534"/>
            <a:ext cx="673163" cy="9293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343225-B0B8-B837-B79F-F73728A8FF8E}"/>
              </a:ext>
            </a:extLst>
          </p:cNvPr>
          <p:cNvSpPr txBox="1"/>
          <p:nvPr/>
        </p:nvSpPr>
        <p:spPr>
          <a:xfrm>
            <a:off x="3524509" y="4152617"/>
            <a:ext cx="415498" cy="369332"/>
          </a:xfrm>
          <a:prstGeom prst="rect">
            <a:avLst/>
          </a:prstGeom>
          <a:noFill/>
        </p:spPr>
        <p:txBody>
          <a:bodyPr wrap="none" rtlCol="0">
            <a:spAutoFit/>
          </a:bodyPr>
          <a:lstStyle/>
          <a:p>
            <a:r>
              <a:rPr lang="en-US"/>
              <a:t>CI</a:t>
            </a:r>
          </a:p>
        </p:txBody>
      </p:sp>
      <p:pic>
        <p:nvPicPr>
          <p:cNvPr id="7" name="Picture 4" descr="VS Code icon">
            <a:extLst>
              <a:ext uri="{FF2B5EF4-FFF2-40B4-BE49-F238E27FC236}">
                <a16:creationId xmlns:a16="http://schemas.microsoft.com/office/drawing/2014/main" id="{5847D518-FFD2-5BFE-2BEA-BE4895050C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0696" y="3217842"/>
            <a:ext cx="849401" cy="849401"/>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6F74A8DF-970F-7FED-A3A5-E61FE5127C9D}"/>
              </a:ext>
            </a:extLst>
          </p:cNvPr>
          <p:cNvSpPr/>
          <p:nvPr/>
        </p:nvSpPr>
        <p:spPr>
          <a:xfrm rot="5400000">
            <a:off x="2797021" y="4877713"/>
            <a:ext cx="955460"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65B62D9-0ADB-9D66-44DF-855E53160249}"/>
              </a:ext>
            </a:extLst>
          </p:cNvPr>
          <p:cNvSpPr txBox="1"/>
          <p:nvPr/>
        </p:nvSpPr>
        <p:spPr>
          <a:xfrm>
            <a:off x="2269869" y="4160925"/>
            <a:ext cx="1031051" cy="369332"/>
          </a:xfrm>
          <a:prstGeom prst="rect">
            <a:avLst/>
          </a:prstGeom>
          <a:noFill/>
        </p:spPr>
        <p:txBody>
          <a:bodyPr wrap="none" rtlCol="0">
            <a:spAutoFit/>
          </a:bodyPr>
          <a:lstStyle/>
          <a:p>
            <a:r>
              <a:rPr lang="en-US"/>
              <a:t>Develop</a:t>
            </a:r>
          </a:p>
        </p:txBody>
      </p:sp>
      <p:sp>
        <p:nvSpPr>
          <p:cNvPr id="10" name="Right Arrow 9">
            <a:extLst>
              <a:ext uri="{FF2B5EF4-FFF2-40B4-BE49-F238E27FC236}">
                <a16:creationId xmlns:a16="http://schemas.microsoft.com/office/drawing/2014/main" id="{2003B275-DDC5-3B72-5DFE-042B9ED048DF}"/>
              </a:ext>
            </a:extLst>
          </p:cNvPr>
          <p:cNvSpPr/>
          <p:nvPr/>
        </p:nvSpPr>
        <p:spPr>
          <a:xfrm rot="5400000">
            <a:off x="2893786" y="2587849"/>
            <a:ext cx="813948"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FC40A597-3239-BA1C-CEFE-C76EE85C48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48323" y="1086222"/>
            <a:ext cx="911161" cy="1161771"/>
          </a:xfrm>
          <a:prstGeom prst="rect">
            <a:avLst/>
          </a:prstGeom>
        </p:spPr>
      </p:pic>
      <p:pic>
        <p:nvPicPr>
          <p:cNvPr id="13" name="Picture 2" descr="Node.js&quot; Icon - Download for free – Iconduck">
            <a:extLst>
              <a:ext uri="{FF2B5EF4-FFF2-40B4-BE49-F238E27FC236}">
                <a16:creationId xmlns:a16="http://schemas.microsoft.com/office/drawing/2014/main" id="{BE7F1BA8-405B-8489-1AA5-2B133DFEE2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1440" y="5664180"/>
            <a:ext cx="612826" cy="691117"/>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63DE9AC7-7289-C400-E416-7806F11332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52052" y="5664180"/>
            <a:ext cx="822758" cy="691117"/>
          </a:xfrm>
          <a:prstGeom prst="rect">
            <a:avLst/>
          </a:prstGeom>
        </p:spPr>
      </p:pic>
      <p:sp>
        <p:nvSpPr>
          <p:cNvPr id="15" name="Right Arrow 14">
            <a:extLst>
              <a:ext uri="{FF2B5EF4-FFF2-40B4-BE49-F238E27FC236}">
                <a16:creationId xmlns:a16="http://schemas.microsoft.com/office/drawing/2014/main" id="{A358A9A6-23F6-9F81-20EA-82F045E03564}"/>
              </a:ext>
            </a:extLst>
          </p:cNvPr>
          <p:cNvSpPr/>
          <p:nvPr/>
        </p:nvSpPr>
        <p:spPr>
          <a:xfrm>
            <a:off x="4074810" y="1669789"/>
            <a:ext cx="2363624" cy="199697"/>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9DF8F839-B04B-82EE-0378-D15037D7D08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4704" y="2270533"/>
            <a:ext cx="951874" cy="951874"/>
          </a:xfrm>
          <a:prstGeom prst="rect">
            <a:avLst/>
          </a:prstGeom>
        </p:spPr>
      </p:pic>
      <p:sp>
        <p:nvSpPr>
          <p:cNvPr id="17" name="Right Arrow 16">
            <a:extLst>
              <a:ext uri="{FF2B5EF4-FFF2-40B4-BE49-F238E27FC236}">
                <a16:creationId xmlns:a16="http://schemas.microsoft.com/office/drawing/2014/main" id="{439FF262-D0A8-5107-7E6B-384E371F48EF}"/>
              </a:ext>
            </a:extLst>
          </p:cNvPr>
          <p:cNvSpPr/>
          <p:nvPr/>
        </p:nvSpPr>
        <p:spPr>
          <a:xfrm rot="1272038">
            <a:off x="4250372" y="2286531"/>
            <a:ext cx="1647089" cy="15405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6387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Platform Feature Dev/Deploy</a:t>
            </a:r>
          </a:p>
        </p:txBody>
      </p:sp>
      <p:pic>
        <p:nvPicPr>
          <p:cNvPr id="11" name="Picture 2" descr="kind">
            <a:extLst>
              <a:ext uri="{FF2B5EF4-FFF2-40B4-BE49-F238E27FC236}">
                <a16:creationId xmlns:a16="http://schemas.microsoft.com/office/drawing/2014/main" id="{518A1133-8D31-78EA-DC3E-887420D5C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136" y="5701034"/>
            <a:ext cx="1146101" cy="691116"/>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30F19ECA-7CA8-7244-BB5A-90737A996B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4506" y="1244053"/>
            <a:ext cx="810062" cy="1031864"/>
          </a:xfrm>
          <a:prstGeom prst="rect">
            <a:avLst/>
          </a:prstGeom>
        </p:spPr>
      </p:pic>
      <p:pic>
        <p:nvPicPr>
          <p:cNvPr id="28" name="Picture 4" descr="@crossplane">
            <a:extLst>
              <a:ext uri="{FF2B5EF4-FFF2-40B4-BE49-F238E27FC236}">
                <a16:creationId xmlns:a16="http://schemas.microsoft.com/office/drawing/2014/main" id="{6F09B4B5-BF67-6F88-5EBF-D0C95CED8E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7047" y="1232483"/>
            <a:ext cx="1031864" cy="1031864"/>
          </a:xfrm>
          <a:prstGeom prst="rect">
            <a:avLst/>
          </a:prstGeom>
          <a:noFill/>
          <a:extLst>
            <a:ext uri="{909E8E84-426E-40DD-AFC4-6F175D3DCCD1}">
              <a14:hiddenFill xmlns:a14="http://schemas.microsoft.com/office/drawing/2010/main">
                <a:solidFill>
                  <a:srgbClr val="FFFFFF"/>
                </a:solidFill>
              </a14:hiddenFill>
            </a:ext>
          </a:extLst>
        </p:spPr>
      </p:pic>
      <p:sp>
        <p:nvSpPr>
          <p:cNvPr id="40" name="Right Arrow 39">
            <a:extLst>
              <a:ext uri="{FF2B5EF4-FFF2-40B4-BE49-F238E27FC236}">
                <a16:creationId xmlns:a16="http://schemas.microsoft.com/office/drawing/2014/main" id="{25A805EE-0319-92FF-492A-6F434AEFBD03}"/>
              </a:ext>
            </a:extLst>
          </p:cNvPr>
          <p:cNvSpPr/>
          <p:nvPr/>
        </p:nvSpPr>
        <p:spPr>
          <a:xfrm rot="5400000">
            <a:off x="7125196" y="4914566"/>
            <a:ext cx="955460"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42" name="Picture 2">
            <a:extLst>
              <a:ext uri="{FF2B5EF4-FFF2-40B4-BE49-F238E27FC236}">
                <a16:creationId xmlns:a16="http://schemas.microsoft.com/office/drawing/2014/main" id="{A078D970-84BD-70EC-A74A-E09CC54C65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7808" y="3209534"/>
            <a:ext cx="673163" cy="92939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31BE5D60-5495-FA86-C589-048B25CBFCCA}"/>
              </a:ext>
            </a:extLst>
          </p:cNvPr>
          <p:cNvSpPr txBox="1"/>
          <p:nvPr/>
        </p:nvSpPr>
        <p:spPr>
          <a:xfrm>
            <a:off x="3524509" y="4152617"/>
            <a:ext cx="415498" cy="369332"/>
          </a:xfrm>
          <a:prstGeom prst="rect">
            <a:avLst/>
          </a:prstGeom>
          <a:noFill/>
        </p:spPr>
        <p:txBody>
          <a:bodyPr wrap="none" rtlCol="0">
            <a:spAutoFit/>
          </a:bodyPr>
          <a:lstStyle/>
          <a:p>
            <a:r>
              <a:rPr lang="en-US" dirty="0"/>
              <a:t>CI</a:t>
            </a:r>
          </a:p>
        </p:txBody>
      </p:sp>
      <p:pic>
        <p:nvPicPr>
          <p:cNvPr id="48" name="Picture 4" descr="VS Code icon">
            <a:extLst>
              <a:ext uri="{FF2B5EF4-FFF2-40B4-BE49-F238E27FC236}">
                <a16:creationId xmlns:a16="http://schemas.microsoft.com/office/drawing/2014/main" id="{A20538D7-7A48-7F2A-DB77-788B67C74F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0696" y="3217842"/>
            <a:ext cx="849401" cy="849401"/>
          </a:xfrm>
          <a:prstGeom prst="rect">
            <a:avLst/>
          </a:prstGeom>
          <a:noFill/>
          <a:extLst>
            <a:ext uri="{909E8E84-426E-40DD-AFC4-6F175D3DCCD1}">
              <a14:hiddenFill xmlns:a14="http://schemas.microsoft.com/office/drawing/2010/main">
                <a:solidFill>
                  <a:srgbClr val="FFFFFF"/>
                </a:solidFill>
              </a14:hiddenFill>
            </a:ext>
          </a:extLst>
        </p:spPr>
      </p:pic>
      <p:sp>
        <p:nvSpPr>
          <p:cNvPr id="50" name="Right Arrow 49">
            <a:extLst>
              <a:ext uri="{FF2B5EF4-FFF2-40B4-BE49-F238E27FC236}">
                <a16:creationId xmlns:a16="http://schemas.microsoft.com/office/drawing/2014/main" id="{C64C3F93-DECF-CEDD-FA92-0E5CE194B76D}"/>
              </a:ext>
            </a:extLst>
          </p:cNvPr>
          <p:cNvSpPr/>
          <p:nvPr/>
        </p:nvSpPr>
        <p:spPr>
          <a:xfrm rot="5400000">
            <a:off x="2797021" y="4877713"/>
            <a:ext cx="955460"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6E94F94E-F785-A765-9AA3-3DA2C9718352}"/>
              </a:ext>
            </a:extLst>
          </p:cNvPr>
          <p:cNvSpPr txBox="1"/>
          <p:nvPr/>
        </p:nvSpPr>
        <p:spPr>
          <a:xfrm>
            <a:off x="2269869" y="4160925"/>
            <a:ext cx="1031051" cy="369332"/>
          </a:xfrm>
          <a:prstGeom prst="rect">
            <a:avLst/>
          </a:prstGeom>
          <a:noFill/>
        </p:spPr>
        <p:txBody>
          <a:bodyPr wrap="none" rtlCol="0">
            <a:spAutoFit/>
          </a:bodyPr>
          <a:lstStyle/>
          <a:p>
            <a:r>
              <a:rPr lang="en-US" dirty="0"/>
              <a:t>Develop</a:t>
            </a:r>
          </a:p>
        </p:txBody>
      </p:sp>
      <p:sp>
        <p:nvSpPr>
          <p:cNvPr id="52" name="Right Arrow 51">
            <a:extLst>
              <a:ext uri="{FF2B5EF4-FFF2-40B4-BE49-F238E27FC236}">
                <a16:creationId xmlns:a16="http://schemas.microsoft.com/office/drawing/2014/main" id="{105C3CA1-0A4E-E210-63C0-818B98B9A406}"/>
              </a:ext>
            </a:extLst>
          </p:cNvPr>
          <p:cNvSpPr/>
          <p:nvPr/>
        </p:nvSpPr>
        <p:spPr>
          <a:xfrm rot="5400000">
            <a:off x="7195952" y="2638784"/>
            <a:ext cx="813948"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C8C445B3-7E0E-0938-8A66-78E778CB5CCE}"/>
              </a:ext>
            </a:extLst>
          </p:cNvPr>
          <p:cNvSpPr/>
          <p:nvPr/>
        </p:nvSpPr>
        <p:spPr>
          <a:xfrm rot="5400000">
            <a:off x="2893786" y="2587849"/>
            <a:ext cx="813948" cy="361507"/>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7" name="Graphic 56">
            <a:extLst>
              <a:ext uri="{FF2B5EF4-FFF2-40B4-BE49-F238E27FC236}">
                <a16:creationId xmlns:a16="http://schemas.microsoft.com/office/drawing/2014/main" id="{7060D269-31CB-EF9E-FE0C-614881D9D8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8323" y="1086222"/>
            <a:ext cx="911161" cy="1161771"/>
          </a:xfrm>
          <a:prstGeom prst="rect">
            <a:avLst/>
          </a:prstGeom>
        </p:spPr>
      </p:pic>
      <p:pic>
        <p:nvPicPr>
          <p:cNvPr id="1026" name="Picture 2" descr="Node.js&quot; Icon - Download for free – Iconduck">
            <a:extLst>
              <a:ext uri="{FF2B5EF4-FFF2-40B4-BE49-F238E27FC236}">
                <a16:creationId xmlns:a16="http://schemas.microsoft.com/office/drawing/2014/main" id="{B9554E76-E9EE-A29F-2F16-535A261991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1440" y="5664180"/>
            <a:ext cx="612826" cy="6911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A69FAECC-2BD5-0E6E-EEB6-D1969AE9A0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52052" y="5664180"/>
            <a:ext cx="822758" cy="691117"/>
          </a:xfrm>
          <a:prstGeom prst="rect">
            <a:avLst/>
          </a:prstGeom>
        </p:spPr>
      </p:pic>
      <p:pic>
        <p:nvPicPr>
          <p:cNvPr id="13" name="Picture 2">
            <a:extLst>
              <a:ext uri="{FF2B5EF4-FFF2-40B4-BE49-F238E27FC236}">
                <a16:creationId xmlns:a16="http://schemas.microsoft.com/office/drawing/2014/main" id="{BC645239-5B64-7AEB-6D48-D8E6FA551D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2517" y="3231534"/>
            <a:ext cx="673163" cy="9293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D950203-783B-A7D8-D2DA-F60AB5CC0AB5}"/>
              </a:ext>
            </a:extLst>
          </p:cNvPr>
          <p:cNvSpPr txBox="1"/>
          <p:nvPr/>
        </p:nvSpPr>
        <p:spPr>
          <a:xfrm>
            <a:off x="7819218" y="4174617"/>
            <a:ext cx="415498" cy="369332"/>
          </a:xfrm>
          <a:prstGeom prst="rect">
            <a:avLst/>
          </a:prstGeom>
          <a:noFill/>
        </p:spPr>
        <p:txBody>
          <a:bodyPr wrap="none" rtlCol="0">
            <a:spAutoFit/>
          </a:bodyPr>
          <a:lstStyle/>
          <a:p>
            <a:r>
              <a:rPr lang="en-US" dirty="0"/>
              <a:t>CI</a:t>
            </a:r>
          </a:p>
        </p:txBody>
      </p:sp>
      <p:pic>
        <p:nvPicPr>
          <p:cNvPr id="17" name="Picture 4" descr="VS Code icon">
            <a:extLst>
              <a:ext uri="{FF2B5EF4-FFF2-40B4-BE49-F238E27FC236}">
                <a16:creationId xmlns:a16="http://schemas.microsoft.com/office/drawing/2014/main" id="{3B906AB5-904E-851B-7694-150A4AC8F7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4178" y="3253137"/>
            <a:ext cx="849401" cy="8494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F26DE54-BF0B-75AE-EE48-867C6D5942A7}"/>
              </a:ext>
            </a:extLst>
          </p:cNvPr>
          <p:cNvSpPr txBox="1"/>
          <p:nvPr/>
        </p:nvSpPr>
        <p:spPr>
          <a:xfrm>
            <a:off x="6543351" y="4196220"/>
            <a:ext cx="1031051" cy="369332"/>
          </a:xfrm>
          <a:prstGeom prst="rect">
            <a:avLst/>
          </a:prstGeom>
          <a:noFill/>
        </p:spPr>
        <p:txBody>
          <a:bodyPr wrap="none" rtlCol="0">
            <a:spAutoFit/>
          </a:bodyPr>
          <a:lstStyle/>
          <a:p>
            <a:r>
              <a:rPr lang="en-US" dirty="0"/>
              <a:t>Develop</a:t>
            </a:r>
          </a:p>
        </p:txBody>
      </p:sp>
      <p:sp>
        <p:nvSpPr>
          <p:cNvPr id="2" name="Right Arrow 1">
            <a:extLst>
              <a:ext uri="{FF2B5EF4-FFF2-40B4-BE49-F238E27FC236}">
                <a16:creationId xmlns:a16="http://schemas.microsoft.com/office/drawing/2014/main" id="{19B3B93B-55AD-2A53-E92A-02A96C6173AA}"/>
              </a:ext>
            </a:extLst>
          </p:cNvPr>
          <p:cNvSpPr/>
          <p:nvPr/>
        </p:nvSpPr>
        <p:spPr>
          <a:xfrm>
            <a:off x="4074810" y="1669789"/>
            <a:ext cx="2363624" cy="199697"/>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671401F4-CEE9-0950-CBCC-798D8B0D9E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34704" y="2270533"/>
            <a:ext cx="951874" cy="951874"/>
          </a:xfrm>
          <a:prstGeom prst="rect">
            <a:avLst/>
          </a:prstGeom>
        </p:spPr>
      </p:pic>
      <p:sp>
        <p:nvSpPr>
          <p:cNvPr id="10" name="Right Arrow 9">
            <a:extLst>
              <a:ext uri="{FF2B5EF4-FFF2-40B4-BE49-F238E27FC236}">
                <a16:creationId xmlns:a16="http://schemas.microsoft.com/office/drawing/2014/main" id="{B540025A-93A1-D4D8-1A8A-EFDDDC9FB8E6}"/>
              </a:ext>
            </a:extLst>
          </p:cNvPr>
          <p:cNvSpPr/>
          <p:nvPr/>
        </p:nvSpPr>
        <p:spPr>
          <a:xfrm rot="1272038">
            <a:off x="4250372" y="2286531"/>
            <a:ext cx="1647089" cy="15405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836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28C49C6F-D3AB-D5C9-0B5B-954FFD4C8D36}"/>
              </a:ext>
            </a:extLst>
          </p:cNvPr>
          <p:cNvSpPr/>
          <p:nvPr/>
        </p:nvSpPr>
        <p:spPr>
          <a:xfrm>
            <a:off x="4661073" y="4417827"/>
            <a:ext cx="2496780" cy="218805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Platform Feature Dev/Deploy</a:t>
            </a:r>
          </a:p>
        </p:txBody>
      </p:sp>
      <p:sp>
        <p:nvSpPr>
          <p:cNvPr id="3" name="Rounded Rectangle 2">
            <a:extLst>
              <a:ext uri="{FF2B5EF4-FFF2-40B4-BE49-F238E27FC236}">
                <a16:creationId xmlns:a16="http://schemas.microsoft.com/office/drawing/2014/main" id="{FAB435E5-9C3E-ECE6-8EBB-921C741D7248}"/>
              </a:ext>
            </a:extLst>
          </p:cNvPr>
          <p:cNvSpPr/>
          <p:nvPr/>
        </p:nvSpPr>
        <p:spPr>
          <a:xfrm>
            <a:off x="2115390" y="1538458"/>
            <a:ext cx="7535917" cy="1510955"/>
          </a:xfrm>
          <a:prstGeom prst="roundRect">
            <a:avLst/>
          </a:prstGeom>
          <a:ln w="57150">
            <a:solidFill>
              <a:schemeClr val="tx1">
                <a:lumMod val="95000"/>
                <a:lumOff val="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Graphic 4">
            <a:extLst>
              <a:ext uri="{FF2B5EF4-FFF2-40B4-BE49-F238E27FC236}">
                <a16:creationId xmlns:a16="http://schemas.microsoft.com/office/drawing/2014/main" id="{DC54D176-60AE-7F3A-107B-07B8DA1A2E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1640" y="1699784"/>
            <a:ext cx="1031864" cy="1031864"/>
          </a:xfrm>
          <a:prstGeom prst="rect">
            <a:avLst/>
          </a:prstGeom>
        </p:spPr>
      </p:pic>
      <p:pic>
        <p:nvPicPr>
          <p:cNvPr id="6" name="Graphic 5">
            <a:extLst>
              <a:ext uri="{FF2B5EF4-FFF2-40B4-BE49-F238E27FC236}">
                <a16:creationId xmlns:a16="http://schemas.microsoft.com/office/drawing/2014/main" id="{734B10D7-73A1-B2C3-5744-8BB9F893F4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8317" y="4479989"/>
            <a:ext cx="810062" cy="1031864"/>
          </a:xfrm>
          <a:prstGeom prst="rect">
            <a:avLst/>
          </a:prstGeom>
        </p:spPr>
      </p:pic>
      <p:pic>
        <p:nvPicPr>
          <p:cNvPr id="7" name="Graphic 6">
            <a:extLst>
              <a:ext uri="{FF2B5EF4-FFF2-40B4-BE49-F238E27FC236}">
                <a16:creationId xmlns:a16="http://schemas.microsoft.com/office/drawing/2014/main" id="{1FDC709A-D3A4-F2AF-5330-9C381E564E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16747" y="1699784"/>
            <a:ext cx="754226" cy="961672"/>
          </a:xfrm>
          <a:prstGeom prst="rect">
            <a:avLst/>
          </a:prstGeom>
        </p:spPr>
      </p:pic>
      <p:cxnSp>
        <p:nvCxnSpPr>
          <p:cNvPr id="8" name="Straight Connector 7">
            <a:extLst>
              <a:ext uri="{FF2B5EF4-FFF2-40B4-BE49-F238E27FC236}">
                <a16:creationId xmlns:a16="http://schemas.microsoft.com/office/drawing/2014/main" id="{3DB0EF07-11FE-A3FF-D15D-A28D6E37B78B}"/>
              </a:ext>
            </a:extLst>
          </p:cNvPr>
          <p:cNvCxnSpPr/>
          <p:nvPr/>
        </p:nvCxnSpPr>
        <p:spPr>
          <a:xfrm>
            <a:off x="4285777" y="1212356"/>
            <a:ext cx="0" cy="240686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8C08CB4A-0C1B-11B7-A4E3-FB5FDB9A6761}"/>
              </a:ext>
            </a:extLst>
          </p:cNvPr>
          <p:cNvCxnSpPr/>
          <p:nvPr/>
        </p:nvCxnSpPr>
        <p:spPr>
          <a:xfrm>
            <a:off x="7412604" y="1212356"/>
            <a:ext cx="0" cy="240686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8" name="Graphic 17">
            <a:extLst>
              <a:ext uri="{FF2B5EF4-FFF2-40B4-BE49-F238E27FC236}">
                <a16:creationId xmlns:a16="http://schemas.microsoft.com/office/drawing/2014/main" id="{596E0738-CFA1-7F7E-955E-45E9F2FD5A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1135" y="5540069"/>
            <a:ext cx="894488" cy="894488"/>
          </a:xfrm>
          <a:prstGeom prst="rect">
            <a:avLst/>
          </a:prstGeom>
        </p:spPr>
      </p:pic>
      <p:pic>
        <p:nvPicPr>
          <p:cNvPr id="19" name="Picture 4">
            <a:extLst>
              <a:ext uri="{FF2B5EF4-FFF2-40B4-BE49-F238E27FC236}">
                <a16:creationId xmlns:a16="http://schemas.microsoft.com/office/drawing/2014/main" id="{485D4CAB-8ACB-EE0C-BC43-DEAD0BEA27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7170" y="5511853"/>
            <a:ext cx="862293" cy="837102"/>
          </a:xfrm>
          <a:prstGeom prst="rect">
            <a:avLst/>
          </a:prstGeom>
          <a:noFill/>
          <a:extLst>
            <a:ext uri="{909E8E84-426E-40DD-AFC4-6F175D3DCCD1}">
              <a14:hiddenFill xmlns:a14="http://schemas.microsoft.com/office/drawing/2010/main">
                <a:solidFill>
                  <a:srgbClr val="FFFFFF"/>
                </a:solidFill>
              </a14:hiddenFill>
            </a:ext>
          </a:extLst>
        </p:spPr>
      </p:pic>
      <p:sp>
        <p:nvSpPr>
          <p:cNvPr id="22" name="Down Arrow 21">
            <a:extLst>
              <a:ext uri="{FF2B5EF4-FFF2-40B4-BE49-F238E27FC236}">
                <a16:creationId xmlns:a16="http://schemas.microsoft.com/office/drawing/2014/main" id="{A8D0666F-95B9-A9E3-FAD8-0C3A1B84D3B0}"/>
              </a:ext>
            </a:extLst>
          </p:cNvPr>
          <p:cNvSpPr/>
          <p:nvPr/>
        </p:nvSpPr>
        <p:spPr>
          <a:xfrm>
            <a:off x="5271640" y="3429436"/>
            <a:ext cx="1266739" cy="780112"/>
          </a:xfrm>
          <a:prstGeom prst="down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FA4F79B6-D66D-7473-8FB8-7BD680EF97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6925" y="1699784"/>
            <a:ext cx="810062" cy="1031864"/>
          </a:xfrm>
          <a:prstGeom prst="rect">
            <a:avLst/>
          </a:prstGeom>
        </p:spPr>
      </p:pic>
    </p:spTree>
    <p:extLst>
      <p:ext uri="{BB962C8B-B14F-4D97-AF65-F5344CB8AC3E}">
        <p14:creationId xmlns:p14="http://schemas.microsoft.com/office/powerpoint/2010/main" val="1706031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C91494F1-197D-6C2F-996C-88EB09F615BE}"/>
              </a:ext>
            </a:extLst>
          </p:cNvPr>
          <p:cNvSpPr/>
          <p:nvPr/>
        </p:nvSpPr>
        <p:spPr>
          <a:xfrm>
            <a:off x="4847610" y="4369982"/>
            <a:ext cx="2496780" cy="14756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Controller Dev/Deploy</a:t>
            </a:r>
          </a:p>
        </p:txBody>
      </p:sp>
      <p:pic>
        <p:nvPicPr>
          <p:cNvPr id="51" name="Graphic 50">
            <a:extLst>
              <a:ext uri="{FF2B5EF4-FFF2-40B4-BE49-F238E27FC236}">
                <a16:creationId xmlns:a16="http://schemas.microsoft.com/office/drawing/2014/main" id="{B9C3FDA7-0253-2C66-7147-48E4B0AFB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2112" y="4565918"/>
            <a:ext cx="894488" cy="894488"/>
          </a:xfrm>
          <a:prstGeom prst="rect">
            <a:avLst/>
          </a:prstGeom>
        </p:spPr>
      </p:pic>
      <p:pic>
        <p:nvPicPr>
          <p:cNvPr id="55" name="Picture 4">
            <a:extLst>
              <a:ext uri="{FF2B5EF4-FFF2-40B4-BE49-F238E27FC236}">
                <a16:creationId xmlns:a16="http://schemas.microsoft.com/office/drawing/2014/main" id="{C4708B53-9BF2-104F-814D-EEF853CC1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429" y="4600820"/>
            <a:ext cx="862293" cy="83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36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C91494F1-197D-6C2F-996C-88EB09F615BE}"/>
              </a:ext>
            </a:extLst>
          </p:cNvPr>
          <p:cNvSpPr/>
          <p:nvPr/>
        </p:nvSpPr>
        <p:spPr>
          <a:xfrm>
            <a:off x="4847610" y="4369982"/>
            <a:ext cx="2496780" cy="14756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atin typeface="Montserrat" pitchFamily="2" charset="77"/>
                <a:cs typeface="Arial" panose="020B0604020202020204" pitchFamily="34" charset="0"/>
              </a:rPr>
              <a:t>Controller Dev/Deploy</a:t>
            </a:r>
          </a:p>
        </p:txBody>
      </p:sp>
      <p:pic>
        <p:nvPicPr>
          <p:cNvPr id="51" name="Graphic 50">
            <a:extLst>
              <a:ext uri="{FF2B5EF4-FFF2-40B4-BE49-F238E27FC236}">
                <a16:creationId xmlns:a16="http://schemas.microsoft.com/office/drawing/2014/main" id="{B9C3FDA7-0253-2C66-7147-48E4B0AFB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2112" y="4565918"/>
            <a:ext cx="894488" cy="894488"/>
          </a:xfrm>
          <a:prstGeom prst="rect">
            <a:avLst/>
          </a:prstGeom>
        </p:spPr>
      </p:pic>
      <p:pic>
        <p:nvPicPr>
          <p:cNvPr id="55" name="Picture 4">
            <a:extLst>
              <a:ext uri="{FF2B5EF4-FFF2-40B4-BE49-F238E27FC236}">
                <a16:creationId xmlns:a16="http://schemas.microsoft.com/office/drawing/2014/main" id="{C4708B53-9BF2-104F-814D-EEF853CC1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429" y="4600820"/>
            <a:ext cx="862293" cy="837102"/>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Box with solid fill">
            <a:extLst>
              <a:ext uri="{FF2B5EF4-FFF2-40B4-BE49-F238E27FC236}">
                <a16:creationId xmlns:a16="http://schemas.microsoft.com/office/drawing/2014/main" id="{913E47E4-9031-8DEE-C647-A3BD90574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2622" y="2400819"/>
            <a:ext cx="914400" cy="914400"/>
          </a:xfrm>
          <a:prstGeom prst="rect">
            <a:avLst/>
          </a:prstGeom>
        </p:spPr>
      </p:pic>
      <p:pic>
        <p:nvPicPr>
          <p:cNvPr id="3" name="Graphic 2" descr="Box with solid fill">
            <a:extLst>
              <a:ext uri="{FF2B5EF4-FFF2-40B4-BE49-F238E27FC236}">
                <a16:creationId xmlns:a16="http://schemas.microsoft.com/office/drawing/2014/main" id="{E2069E12-7E4E-0305-7345-4C714AEC18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1170" y="2400819"/>
            <a:ext cx="914400" cy="914400"/>
          </a:xfrm>
          <a:prstGeom prst="rect">
            <a:avLst/>
          </a:prstGeom>
        </p:spPr>
      </p:pic>
      <p:pic>
        <p:nvPicPr>
          <p:cNvPr id="5" name="Graphic 4" descr="Box with solid fill">
            <a:extLst>
              <a:ext uri="{FF2B5EF4-FFF2-40B4-BE49-F238E27FC236}">
                <a16:creationId xmlns:a16="http://schemas.microsoft.com/office/drawing/2014/main" id="{3360202D-39FD-3A4D-48FE-2E934D2D5A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1765" y="2400819"/>
            <a:ext cx="914400" cy="914400"/>
          </a:xfrm>
          <a:prstGeom prst="rect">
            <a:avLst/>
          </a:prstGeom>
        </p:spPr>
      </p:pic>
      <p:cxnSp>
        <p:nvCxnSpPr>
          <p:cNvPr id="6" name="Straight Arrow Connector 5">
            <a:extLst>
              <a:ext uri="{FF2B5EF4-FFF2-40B4-BE49-F238E27FC236}">
                <a16:creationId xmlns:a16="http://schemas.microsoft.com/office/drawing/2014/main" id="{7C4E9DFC-0A82-DCF1-C1ED-0CA8A6775CF4}"/>
              </a:ext>
            </a:extLst>
          </p:cNvPr>
          <p:cNvCxnSpPr>
            <a:cxnSpLocks/>
          </p:cNvCxnSpPr>
          <p:nvPr/>
        </p:nvCxnSpPr>
        <p:spPr>
          <a:xfrm>
            <a:off x="4486940" y="3315219"/>
            <a:ext cx="725638" cy="99480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0E7F0014-1EB7-F51E-8B61-43CA7BD6645E}"/>
              </a:ext>
            </a:extLst>
          </p:cNvPr>
          <p:cNvCxnSpPr>
            <a:cxnSpLocks/>
          </p:cNvCxnSpPr>
          <p:nvPr/>
        </p:nvCxnSpPr>
        <p:spPr>
          <a:xfrm>
            <a:off x="6074871" y="3332670"/>
            <a:ext cx="6498" cy="97735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D414348-02E1-51AB-8B8C-813B1FD8B462}"/>
              </a:ext>
            </a:extLst>
          </p:cNvPr>
          <p:cNvCxnSpPr>
            <a:cxnSpLocks/>
          </p:cNvCxnSpPr>
          <p:nvPr/>
        </p:nvCxnSpPr>
        <p:spPr>
          <a:xfrm flipH="1">
            <a:off x="7118749" y="3332670"/>
            <a:ext cx="455580" cy="97735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33515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C91494F1-197D-6C2F-996C-88EB09F615BE}"/>
              </a:ext>
            </a:extLst>
          </p:cNvPr>
          <p:cNvSpPr/>
          <p:nvPr/>
        </p:nvSpPr>
        <p:spPr>
          <a:xfrm>
            <a:off x="4847610" y="4369982"/>
            <a:ext cx="2496780" cy="14756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atin typeface="Montserrat" pitchFamily="2" charset="77"/>
                <a:cs typeface="Arial" panose="020B0604020202020204" pitchFamily="34" charset="0"/>
              </a:rPr>
              <a:t>Controller Dev/Deploy</a:t>
            </a:r>
          </a:p>
        </p:txBody>
      </p:sp>
      <p:pic>
        <p:nvPicPr>
          <p:cNvPr id="51" name="Graphic 50">
            <a:extLst>
              <a:ext uri="{FF2B5EF4-FFF2-40B4-BE49-F238E27FC236}">
                <a16:creationId xmlns:a16="http://schemas.microsoft.com/office/drawing/2014/main" id="{B9C3FDA7-0253-2C66-7147-48E4B0AFB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2112" y="4565918"/>
            <a:ext cx="894488" cy="894488"/>
          </a:xfrm>
          <a:prstGeom prst="rect">
            <a:avLst/>
          </a:prstGeom>
        </p:spPr>
      </p:pic>
      <p:pic>
        <p:nvPicPr>
          <p:cNvPr id="55" name="Picture 4">
            <a:extLst>
              <a:ext uri="{FF2B5EF4-FFF2-40B4-BE49-F238E27FC236}">
                <a16:creationId xmlns:a16="http://schemas.microsoft.com/office/drawing/2014/main" id="{C4708B53-9BF2-104F-814D-EEF853CC1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429" y="4600820"/>
            <a:ext cx="862293" cy="837102"/>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Box with solid fill">
            <a:extLst>
              <a:ext uri="{FF2B5EF4-FFF2-40B4-BE49-F238E27FC236}">
                <a16:creationId xmlns:a16="http://schemas.microsoft.com/office/drawing/2014/main" id="{913E47E4-9031-8DEE-C647-A3BD90574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2622" y="2400819"/>
            <a:ext cx="914400" cy="914400"/>
          </a:xfrm>
          <a:prstGeom prst="rect">
            <a:avLst/>
          </a:prstGeom>
        </p:spPr>
      </p:pic>
      <p:pic>
        <p:nvPicPr>
          <p:cNvPr id="3" name="Graphic 2" descr="Box with solid fill">
            <a:extLst>
              <a:ext uri="{FF2B5EF4-FFF2-40B4-BE49-F238E27FC236}">
                <a16:creationId xmlns:a16="http://schemas.microsoft.com/office/drawing/2014/main" id="{E2069E12-7E4E-0305-7345-4C714AEC18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1170" y="2400819"/>
            <a:ext cx="914400" cy="914400"/>
          </a:xfrm>
          <a:prstGeom prst="rect">
            <a:avLst/>
          </a:prstGeom>
        </p:spPr>
      </p:pic>
      <p:pic>
        <p:nvPicPr>
          <p:cNvPr id="5" name="Graphic 4" descr="Box with solid fill">
            <a:extLst>
              <a:ext uri="{FF2B5EF4-FFF2-40B4-BE49-F238E27FC236}">
                <a16:creationId xmlns:a16="http://schemas.microsoft.com/office/drawing/2014/main" id="{3360202D-39FD-3A4D-48FE-2E934D2D5A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1765" y="2400819"/>
            <a:ext cx="914400" cy="914400"/>
          </a:xfrm>
          <a:prstGeom prst="rect">
            <a:avLst/>
          </a:prstGeom>
        </p:spPr>
      </p:pic>
      <p:cxnSp>
        <p:nvCxnSpPr>
          <p:cNvPr id="6" name="Straight Arrow Connector 5">
            <a:extLst>
              <a:ext uri="{FF2B5EF4-FFF2-40B4-BE49-F238E27FC236}">
                <a16:creationId xmlns:a16="http://schemas.microsoft.com/office/drawing/2014/main" id="{7C4E9DFC-0A82-DCF1-C1ED-0CA8A6775CF4}"/>
              </a:ext>
            </a:extLst>
          </p:cNvPr>
          <p:cNvCxnSpPr>
            <a:cxnSpLocks/>
          </p:cNvCxnSpPr>
          <p:nvPr/>
        </p:nvCxnSpPr>
        <p:spPr>
          <a:xfrm>
            <a:off x="4486940" y="3315219"/>
            <a:ext cx="725638" cy="99480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0E7F0014-1EB7-F51E-8B61-43CA7BD6645E}"/>
              </a:ext>
            </a:extLst>
          </p:cNvPr>
          <p:cNvCxnSpPr>
            <a:cxnSpLocks/>
          </p:cNvCxnSpPr>
          <p:nvPr/>
        </p:nvCxnSpPr>
        <p:spPr>
          <a:xfrm>
            <a:off x="6074871" y="3332670"/>
            <a:ext cx="6498" cy="97735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D414348-02E1-51AB-8B8C-813B1FD8B462}"/>
              </a:ext>
            </a:extLst>
          </p:cNvPr>
          <p:cNvCxnSpPr>
            <a:cxnSpLocks/>
          </p:cNvCxnSpPr>
          <p:nvPr/>
        </p:nvCxnSpPr>
        <p:spPr>
          <a:xfrm flipH="1">
            <a:off x="7118749" y="3332670"/>
            <a:ext cx="455580" cy="97735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F4A1CD5C-7404-778C-EE8C-E5075458F0A3}"/>
              </a:ext>
            </a:extLst>
          </p:cNvPr>
          <p:cNvSpPr txBox="1"/>
          <p:nvPr/>
        </p:nvSpPr>
        <p:spPr>
          <a:xfrm>
            <a:off x="345931" y="1012350"/>
            <a:ext cx="5530681" cy="1200329"/>
          </a:xfrm>
          <a:prstGeom prst="rect">
            <a:avLst/>
          </a:prstGeom>
          <a:noFill/>
        </p:spPr>
        <p:txBody>
          <a:bodyPr wrap="none" rtlCol="0">
            <a:spAutoFit/>
          </a:bodyPr>
          <a:lstStyle/>
          <a:p>
            <a:r>
              <a:rPr lang="en-US" sz="2400">
                <a:solidFill>
                  <a:schemeClr val="accent1">
                    <a:lumMod val="50000"/>
                  </a:schemeClr>
                </a:solidFill>
                <a:latin typeface="Andale Mono" panose="020B0509000000000004" pitchFamily="49" charset="0"/>
              </a:rPr>
              <a:t>spec</a:t>
            </a:r>
            <a:r>
              <a:rPr lang="en-US" sz="2400">
                <a:latin typeface="Andale Mono" panose="020B0509000000000004" pitchFamily="49" charset="0"/>
              </a:rPr>
              <a:t>:</a:t>
            </a:r>
          </a:p>
          <a:p>
            <a:r>
              <a:rPr lang="en-US" sz="2400">
                <a:latin typeface="Andale Mono" panose="020B0509000000000004" pitchFamily="49" charset="0"/>
              </a:rPr>
              <a:t>  </a:t>
            </a:r>
            <a:r>
              <a:rPr lang="en-US" sz="2400">
                <a:solidFill>
                  <a:schemeClr val="accent1">
                    <a:lumMod val="50000"/>
                  </a:schemeClr>
                </a:solidFill>
                <a:latin typeface="Andale Mono" panose="020B0509000000000004" pitchFamily="49" charset="0"/>
              </a:rPr>
              <a:t>source</a:t>
            </a:r>
            <a:r>
              <a:rPr lang="en-US" sz="2400">
                <a:latin typeface="Andale Mono" panose="020B0509000000000004" pitchFamily="49" charset="0"/>
              </a:rPr>
              <a:t>:</a:t>
            </a:r>
          </a:p>
          <a:p>
            <a:r>
              <a:rPr lang="en-US" sz="2400">
                <a:latin typeface="Andale Mono" panose="020B0509000000000004" pitchFamily="49" charset="0"/>
              </a:rPr>
              <a:t>    </a:t>
            </a:r>
            <a:r>
              <a:rPr lang="en-US" sz="2400" err="1">
                <a:solidFill>
                  <a:schemeClr val="accent1">
                    <a:lumMod val="50000"/>
                  </a:schemeClr>
                </a:solidFill>
                <a:latin typeface="Andale Mono" panose="020B0509000000000004" pitchFamily="49" charset="0"/>
              </a:rPr>
              <a:t>repoURL</a:t>
            </a:r>
            <a:r>
              <a:rPr lang="en-US" sz="2400">
                <a:latin typeface="Andale Mono" panose="020B0509000000000004" pitchFamily="49" charset="0"/>
              </a:rPr>
              <a:t>: </a:t>
            </a:r>
            <a:r>
              <a:rPr lang="en-US" sz="2400" err="1">
                <a:solidFill>
                  <a:schemeClr val="accent5">
                    <a:lumMod val="75000"/>
                  </a:schemeClr>
                </a:solidFill>
                <a:latin typeface="Andale Mono" panose="020B0509000000000004" pitchFamily="49" charset="0"/>
              </a:rPr>
              <a:t>cnoe</a:t>
            </a:r>
            <a:r>
              <a:rPr lang="en-US" sz="2400">
                <a:solidFill>
                  <a:schemeClr val="accent5">
                    <a:lumMod val="75000"/>
                  </a:schemeClr>
                </a:solidFill>
                <a:latin typeface="Andale Mono" panose="020B0509000000000004" pitchFamily="49" charset="0"/>
              </a:rPr>
              <a:t>://manifests</a:t>
            </a:r>
          </a:p>
        </p:txBody>
      </p:sp>
      <p:pic>
        <p:nvPicPr>
          <p:cNvPr id="12" name="Picture 11" descr="A qr code on a white background&#10;&#10;Description automatically generated">
            <a:extLst>
              <a:ext uri="{FF2B5EF4-FFF2-40B4-BE49-F238E27FC236}">
                <a16:creationId xmlns:a16="http://schemas.microsoft.com/office/drawing/2014/main" id="{C5624203-A7CB-8A0D-D7C6-2F19E1FC9911}"/>
              </a:ext>
            </a:extLst>
          </p:cNvPr>
          <p:cNvPicPr>
            <a:picLocks noChangeAspect="1"/>
          </p:cNvPicPr>
          <p:nvPr/>
        </p:nvPicPr>
        <p:blipFill>
          <a:blip r:embed="rId8"/>
          <a:stretch>
            <a:fillRect/>
          </a:stretch>
        </p:blipFill>
        <p:spPr>
          <a:xfrm>
            <a:off x="9654721" y="4047366"/>
            <a:ext cx="2070100" cy="2120900"/>
          </a:xfrm>
          <a:prstGeom prst="rect">
            <a:avLst/>
          </a:prstGeom>
        </p:spPr>
      </p:pic>
      <p:sp>
        <p:nvSpPr>
          <p:cNvPr id="13" name="TextBox 12">
            <a:extLst>
              <a:ext uri="{FF2B5EF4-FFF2-40B4-BE49-F238E27FC236}">
                <a16:creationId xmlns:a16="http://schemas.microsoft.com/office/drawing/2014/main" id="{AC05BC2B-1B08-5D75-3707-A20D068A7DDA}"/>
              </a:ext>
            </a:extLst>
          </p:cNvPr>
          <p:cNvSpPr txBox="1"/>
          <p:nvPr/>
        </p:nvSpPr>
        <p:spPr>
          <a:xfrm>
            <a:off x="9654721" y="5990436"/>
            <a:ext cx="2236510" cy="369332"/>
          </a:xfrm>
          <a:prstGeom prst="rect">
            <a:avLst/>
          </a:prstGeom>
          <a:noFill/>
        </p:spPr>
        <p:txBody>
          <a:bodyPr wrap="none" rtlCol="0">
            <a:spAutoFit/>
          </a:bodyPr>
          <a:lstStyle/>
          <a:p>
            <a:r>
              <a:rPr lang="en-US"/>
              <a:t>Inspired by </a:t>
            </a:r>
            <a:r>
              <a:rPr lang="en-US" err="1"/>
              <a:t>ko.build</a:t>
            </a:r>
            <a:r>
              <a:rPr lang="en-US"/>
              <a:t>!</a:t>
            </a:r>
          </a:p>
        </p:txBody>
      </p:sp>
    </p:spTree>
    <p:extLst>
      <p:ext uri="{BB962C8B-B14F-4D97-AF65-F5344CB8AC3E}">
        <p14:creationId xmlns:p14="http://schemas.microsoft.com/office/powerpoint/2010/main" val="2567812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C91494F1-197D-6C2F-996C-88EB09F615BE}"/>
              </a:ext>
            </a:extLst>
          </p:cNvPr>
          <p:cNvSpPr/>
          <p:nvPr/>
        </p:nvSpPr>
        <p:spPr>
          <a:xfrm>
            <a:off x="4847610" y="4369982"/>
            <a:ext cx="2496780" cy="14756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Controller Dev/Deploy</a:t>
            </a:r>
          </a:p>
        </p:txBody>
      </p:sp>
      <p:pic>
        <p:nvPicPr>
          <p:cNvPr id="51" name="Graphic 50">
            <a:extLst>
              <a:ext uri="{FF2B5EF4-FFF2-40B4-BE49-F238E27FC236}">
                <a16:creationId xmlns:a16="http://schemas.microsoft.com/office/drawing/2014/main" id="{B9C3FDA7-0253-2C66-7147-48E4B0AFB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2112" y="4565918"/>
            <a:ext cx="894488" cy="894488"/>
          </a:xfrm>
          <a:prstGeom prst="rect">
            <a:avLst/>
          </a:prstGeom>
        </p:spPr>
      </p:pic>
      <p:pic>
        <p:nvPicPr>
          <p:cNvPr id="55" name="Picture 4">
            <a:extLst>
              <a:ext uri="{FF2B5EF4-FFF2-40B4-BE49-F238E27FC236}">
                <a16:creationId xmlns:a16="http://schemas.microsoft.com/office/drawing/2014/main" id="{C4708B53-9BF2-104F-814D-EEF853CC1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429" y="4600820"/>
            <a:ext cx="862293" cy="837102"/>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2627FED7-72F5-252C-319E-967C1AA484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6960" y="1255233"/>
            <a:ext cx="810062" cy="1031864"/>
          </a:xfrm>
          <a:prstGeom prst="rect">
            <a:avLst/>
          </a:prstGeom>
        </p:spPr>
      </p:pic>
      <p:pic>
        <p:nvPicPr>
          <p:cNvPr id="3" name="Picture 4" descr="@crossplane">
            <a:extLst>
              <a:ext uri="{FF2B5EF4-FFF2-40B4-BE49-F238E27FC236}">
                <a16:creationId xmlns:a16="http://schemas.microsoft.com/office/drawing/2014/main" id="{F50DF1E0-1A8D-3AB4-974D-48492315C7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1170" y="1295626"/>
            <a:ext cx="1031864" cy="103186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D5C41C75-B94A-A0C6-4967-D2D94D8C85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8749" y="1125326"/>
            <a:ext cx="911161" cy="1161771"/>
          </a:xfrm>
          <a:prstGeom prst="rect">
            <a:avLst/>
          </a:prstGeom>
        </p:spPr>
      </p:pic>
      <p:pic>
        <p:nvPicPr>
          <p:cNvPr id="6" name="Graphic 5" descr="Box with solid fill">
            <a:extLst>
              <a:ext uri="{FF2B5EF4-FFF2-40B4-BE49-F238E27FC236}">
                <a16:creationId xmlns:a16="http://schemas.microsoft.com/office/drawing/2014/main" id="{D911E1C1-A80B-7B0C-FD8F-02BAF895F7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12622" y="2400819"/>
            <a:ext cx="914400" cy="914400"/>
          </a:xfrm>
          <a:prstGeom prst="rect">
            <a:avLst/>
          </a:prstGeom>
        </p:spPr>
      </p:pic>
      <p:pic>
        <p:nvPicPr>
          <p:cNvPr id="7" name="Graphic 6" descr="Box with solid fill">
            <a:extLst>
              <a:ext uri="{FF2B5EF4-FFF2-40B4-BE49-F238E27FC236}">
                <a16:creationId xmlns:a16="http://schemas.microsoft.com/office/drawing/2014/main" id="{143DF80D-7E93-37EE-80EF-261A8BFCBC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1170" y="2400819"/>
            <a:ext cx="914400" cy="914400"/>
          </a:xfrm>
          <a:prstGeom prst="rect">
            <a:avLst/>
          </a:prstGeom>
        </p:spPr>
      </p:pic>
      <p:pic>
        <p:nvPicPr>
          <p:cNvPr id="8" name="Graphic 7" descr="Box with solid fill">
            <a:extLst>
              <a:ext uri="{FF2B5EF4-FFF2-40B4-BE49-F238E27FC236}">
                <a16:creationId xmlns:a16="http://schemas.microsoft.com/office/drawing/2014/main" id="{A20403BA-87B1-B675-1835-B711AE270C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1765" y="2400819"/>
            <a:ext cx="914400" cy="914400"/>
          </a:xfrm>
          <a:prstGeom prst="rect">
            <a:avLst/>
          </a:prstGeom>
        </p:spPr>
      </p:pic>
      <p:cxnSp>
        <p:nvCxnSpPr>
          <p:cNvPr id="9" name="Straight Arrow Connector 8">
            <a:extLst>
              <a:ext uri="{FF2B5EF4-FFF2-40B4-BE49-F238E27FC236}">
                <a16:creationId xmlns:a16="http://schemas.microsoft.com/office/drawing/2014/main" id="{1D7078BF-84D1-1348-AC95-B25E78629096}"/>
              </a:ext>
            </a:extLst>
          </p:cNvPr>
          <p:cNvCxnSpPr>
            <a:cxnSpLocks/>
          </p:cNvCxnSpPr>
          <p:nvPr/>
        </p:nvCxnSpPr>
        <p:spPr>
          <a:xfrm>
            <a:off x="4486940" y="3315219"/>
            <a:ext cx="725638" cy="99480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8BAF97B6-5D9B-4631-7201-26548CE89E62}"/>
              </a:ext>
            </a:extLst>
          </p:cNvPr>
          <p:cNvCxnSpPr>
            <a:cxnSpLocks/>
          </p:cNvCxnSpPr>
          <p:nvPr/>
        </p:nvCxnSpPr>
        <p:spPr>
          <a:xfrm>
            <a:off x="6074871" y="3332670"/>
            <a:ext cx="6498" cy="97735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13490C8E-E45C-7A45-7203-9BE0A2F20982}"/>
              </a:ext>
            </a:extLst>
          </p:cNvPr>
          <p:cNvCxnSpPr>
            <a:cxnSpLocks/>
          </p:cNvCxnSpPr>
          <p:nvPr/>
        </p:nvCxnSpPr>
        <p:spPr>
          <a:xfrm flipH="1">
            <a:off x="7118749" y="3332670"/>
            <a:ext cx="455580" cy="97735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Graphic 11" descr="Group success with solid fill">
            <a:extLst>
              <a:ext uri="{FF2B5EF4-FFF2-40B4-BE49-F238E27FC236}">
                <a16:creationId xmlns:a16="http://schemas.microsoft.com/office/drawing/2014/main" id="{71004D5A-A798-59AB-8696-9A2E173D53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61538" y="3698901"/>
            <a:ext cx="914400" cy="914400"/>
          </a:xfrm>
          <a:prstGeom prst="rect">
            <a:avLst/>
          </a:prstGeom>
        </p:spPr>
      </p:pic>
      <p:sp>
        <p:nvSpPr>
          <p:cNvPr id="13" name="Down Arrow 12">
            <a:extLst>
              <a:ext uri="{FF2B5EF4-FFF2-40B4-BE49-F238E27FC236}">
                <a16:creationId xmlns:a16="http://schemas.microsoft.com/office/drawing/2014/main" id="{DC598116-777E-57EC-BE23-CB8C4EBE11CC}"/>
              </a:ext>
            </a:extLst>
          </p:cNvPr>
          <p:cNvSpPr/>
          <p:nvPr/>
        </p:nvSpPr>
        <p:spPr>
          <a:xfrm rot="17714656">
            <a:off x="3930259" y="4052098"/>
            <a:ext cx="372237" cy="880723"/>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4" name="Graphic 13" descr="Group success with solid fill">
            <a:extLst>
              <a:ext uri="{FF2B5EF4-FFF2-40B4-BE49-F238E27FC236}">
                <a16:creationId xmlns:a16="http://schemas.microsoft.com/office/drawing/2014/main" id="{E3007426-2D29-2E30-BA8E-E3E72512AEE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16062" y="3651518"/>
            <a:ext cx="914400" cy="914400"/>
          </a:xfrm>
          <a:prstGeom prst="rect">
            <a:avLst/>
          </a:prstGeom>
        </p:spPr>
      </p:pic>
      <p:sp>
        <p:nvSpPr>
          <p:cNvPr id="15" name="Down Arrow 14">
            <a:extLst>
              <a:ext uri="{FF2B5EF4-FFF2-40B4-BE49-F238E27FC236}">
                <a16:creationId xmlns:a16="http://schemas.microsoft.com/office/drawing/2014/main" id="{252FF661-4308-E332-9ED6-15B386E78D70}"/>
              </a:ext>
            </a:extLst>
          </p:cNvPr>
          <p:cNvSpPr/>
          <p:nvPr/>
        </p:nvSpPr>
        <p:spPr>
          <a:xfrm rot="3458844">
            <a:off x="7859812" y="3929620"/>
            <a:ext cx="372237" cy="880723"/>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7" name="Graphic 16" descr="Group success with solid fill">
            <a:extLst>
              <a:ext uri="{FF2B5EF4-FFF2-40B4-BE49-F238E27FC236}">
                <a16:creationId xmlns:a16="http://schemas.microsoft.com/office/drawing/2014/main" id="{B8E3F230-F7B2-86FE-8833-6B2013C7299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19532" y="5374943"/>
            <a:ext cx="914400" cy="914400"/>
          </a:xfrm>
          <a:prstGeom prst="rect">
            <a:avLst/>
          </a:prstGeom>
        </p:spPr>
      </p:pic>
      <p:sp>
        <p:nvSpPr>
          <p:cNvPr id="18" name="Down Arrow 17">
            <a:extLst>
              <a:ext uri="{FF2B5EF4-FFF2-40B4-BE49-F238E27FC236}">
                <a16:creationId xmlns:a16="http://schemas.microsoft.com/office/drawing/2014/main" id="{670967AA-F35A-A895-EEDE-F8D968ACE972}"/>
              </a:ext>
            </a:extLst>
          </p:cNvPr>
          <p:cNvSpPr/>
          <p:nvPr/>
        </p:nvSpPr>
        <p:spPr>
          <a:xfrm rot="14636584">
            <a:off x="3859378" y="5162405"/>
            <a:ext cx="372237" cy="880723"/>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9" name="Graphic 18" descr="Group success with solid fill">
            <a:extLst>
              <a:ext uri="{FF2B5EF4-FFF2-40B4-BE49-F238E27FC236}">
                <a16:creationId xmlns:a16="http://schemas.microsoft.com/office/drawing/2014/main" id="{832A210A-DFB7-DB97-30B5-2A0C3EF635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7645" y="5506203"/>
            <a:ext cx="914400" cy="914400"/>
          </a:xfrm>
          <a:prstGeom prst="rect">
            <a:avLst/>
          </a:prstGeom>
        </p:spPr>
      </p:pic>
      <p:sp>
        <p:nvSpPr>
          <p:cNvPr id="20" name="Down Arrow 19">
            <a:extLst>
              <a:ext uri="{FF2B5EF4-FFF2-40B4-BE49-F238E27FC236}">
                <a16:creationId xmlns:a16="http://schemas.microsoft.com/office/drawing/2014/main" id="{0917F6BD-F213-8D9C-8FB5-DFC1387BD4EE}"/>
              </a:ext>
            </a:extLst>
          </p:cNvPr>
          <p:cNvSpPr/>
          <p:nvPr/>
        </p:nvSpPr>
        <p:spPr>
          <a:xfrm rot="6776372">
            <a:off x="7889899" y="5309967"/>
            <a:ext cx="372237" cy="880723"/>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42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42D4B4-BF92-D14A-BF1C-9878B92A2A3D}"/>
              </a:ext>
            </a:extLst>
          </p:cNvPr>
          <p:cNvSpPr txBox="1">
            <a:spLocks/>
          </p:cNvSpPr>
          <p:nvPr/>
        </p:nvSpPr>
        <p:spPr>
          <a:xfrm>
            <a:off x="559904" y="31384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a:solidFill>
                  <a:schemeClr val="tx1">
                    <a:lumMod val="50000"/>
                  </a:schemeClr>
                </a:solidFill>
                <a:latin typeface="Montserrat" pitchFamily="2" charset="77"/>
                <a:cs typeface="Arial" panose="020B0604020202020204" pitchFamily="34" charset="0"/>
              </a:rPr>
              <a:t>Jesse Sanford &amp; Greg Haynes</a:t>
            </a:r>
          </a:p>
          <a:p>
            <a:r>
              <a:rPr lang="en-US" sz="3600" i="1">
                <a:solidFill>
                  <a:schemeClr val="tx1">
                    <a:lumMod val="50000"/>
                  </a:schemeClr>
                </a:solidFill>
                <a:latin typeface="Montserrat" pitchFamily="2" charset="77"/>
                <a:cs typeface="Arial" panose="020B0604020202020204" pitchFamily="34" charset="0"/>
              </a:rPr>
              <a:t>Autodesk</a:t>
            </a:r>
          </a:p>
        </p:txBody>
      </p:sp>
      <p:sp>
        <p:nvSpPr>
          <p:cNvPr id="5" name="Title 1">
            <a:extLst>
              <a:ext uri="{FF2B5EF4-FFF2-40B4-BE49-F238E27FC236}">
                <a16:creationId xmlns:a16="http://schemas.microsoft.com/office/drawing/2014/main" id="{91E3EC15-5521-4C4D-8C50-80159D61BEC0}"/>
              </a:ext>
            </a:extLst>
          </p:cNvPr>
          <p:cNvSpPr txBox="1">
            <a:spLocks/>
          </p:cNvSpPr>
          <p:nvPr/>
        </p:nvSpPr>
        <p:spPr>
          <a:xfrm>
            <a:off x="559903" y="1941089"/>
            <a:ext cx="1143615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tx1">
                    <a:lumMod val="50000"/>
                  </a:schemeClr>
                </a:solidFill>
                <a:latin typeface="Montserrat" pitchFamily="2" charset="77"/>
                <a:cs typeface="Arial" panose="020B0604020202020204" pitchFamily="34" charset="0"/>
              </a:rPr>
              <a:t>Rapid IDP Capability Development</a:t>
            </a:r>
          </a:p>
        </p:txBody>
      </p:sp>
    </p:spTree>
    <p:extLst>
      <p:ext uri="{BB962C8B-B14F-4D97-AF65-F5344CB8AC3E}">
        <p14:creationId xmlns:p14="http://schemas.microsoft.com/office/powerpoint/2010/main" val="105287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C91494F1-197D-6C2F-996C-88EB09F615BE}"/>
              </a:ext>
            </a:extLst>
          </p:cNvPr>
          <p:cNvSpPr/>
          <p:nvPr/>
        </p:nvSpPr>
        <p:spPr>
          <a:xfrm>
            <a:off x="4847610" y="4369982"/>
            <a:ext cx="2496780" cy="147566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Controller Dev/Deploy</a:t>
            </a:r>
          </a:p>
        </p:txBody>
      </p:sp>
      <p:pic>
        <p:nvPicPr>
          <p:cNvPr id="51" name="Graphic 50">
            <a:extLst>
              <a:ext uri="{FF2B5EF4-FFF2-40B4-BE49-F238E27FC236}">
                <a16:creationId xmlns:a16="http://schemas.microsoft.com/office/drawing/2014/main" id="{B9C3FDA7-0253-2C66-7147-48E4B0AFB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2112" y="4565918"/>
            <a:ext cx="894488" cy="894488"/>
          </a:xfrm>
          <a:prstGeom prst="rect">
            <a:avLst/>
          </a:prstGeom>
        </p:spPr>
      </p:pic>
      <p:pic>
        <p:nvPicPr>
          <p:cNvPr id="55" name="Picture 4">
            <a:extLst>
              <a:ext uri="{FF2B5EF4-FFF2-40B4-BE49-F238E27FC236}">
                <a16:creationId xmlns:a16="http://schemas.microsoft.com/office/drawing/2014/main" id="{C4708B53-9BF2-104F-814D-EEF853CC1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429" y="4600820"/>
            <a:ext cx="862293" cy="837102"/>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2627FED7-72F5-252C-319E-967C1AA484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6960" y="1255233"/>
            <a:ext cx="810062" cy="1031864"/>
          </a:xfrm>
          <a:prstGeom prst="rect">
            <a:avLst/>
          </a:prstGeom>
        </p:spPr>
      </p:pic>
      <p:pic>
        <p:nvPicPr>
          <p:cNvPr id="3" name="Picture 4" descr="@crossplane">
            <a:extLst>
              <a:ext uri="{FF2B5EF4-FFF2-40B4-BE49-F238E27FC236}">
                <a16:creationId xmlns:a16="http://schemas.microsoft.com/office/drawing/2014/main" id="{F50DF1E0-1A8D-3AB4-974D-48492315C7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1170" y="1295626"/>
            <a:ext cx="1031864" cy="103186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D5C41C75-B94A-A0C6-4967-D2D94D8C85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8749" y="1125326"/>
            <a:ext cx="911161" cy="1161771"/>
          </a:xfrm>
          <a:prstGeom prst="rect">
            <a:avLst/>
          </a:prstGeom>
        </p:spPr>
      </p:pic>
      <p:pic>
        <p:nvPicPr>
          <p:cNvPr id="6" name="Graphic 5" descr="Box with solid fill">
            <a:extLst>
              <a:ext uri="{FF2B5EF4-FFF2-40B4-BE49-F238E27FC236}">
                <a16:creationId xmlns:a16="http://schemas.microsoft.com/office/drawing/2014/main" id="{D911E1C1-A80B-7B0C-FD8F-02BAF895F7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12622" y="2400819"/>
            <a:ext cx="914400" cy="914400"/>
          </a:xfrm>
          <a:prstGeom prst="rect">
            <a:avLst/>
          </a:prstGeom>
        </p:spPr>
      </p:pic>
      <p:pic>
        <p:nvPicPr>
          <p:cNvPr id="7" name="Graphic 6" descr="Box with solid fill">
            <a:extLst>
              <a:ext uri="{FF2B5EF4-FFF2-40B4-BE49-F238E27FC236}">
                <a16:creationId xmlns:a16="http://schemas.microsoft.com/office/drawing/2014/main" id="{143DF80D-7E93-37EE-80EF-261A8BFCBC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1170" y="2400819"/>
            <a:ext cx="914400" cy="914400"/>
          </a:xfrm>
          <a:prstGeom prst="rect">
            <a:avLst/>
          </a:prstGeom>
        </p:spPr>
      </p:pic>
      <p:pic>
        <p:nvPicPr>
          <p:cNvPr id="8" name="Graphic 7" descr="Box with solid fill">
            <a:extLst>
              <a:ext uri="{FF2B5EF4-FFF2-40B4-BE49-F238E27FC236}">
                <a16:creationId xmlns:a16="http://schemas.microsoft.com/office/drawing/2014/main" id="{A20403BA-87B1-B675-1835-B711AE270C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1765" y="2400819"/>
            <a:ext cx="914400" cy="914400"/>
          </a:xfrm>
          <a:prstGeom prst="rect">
            <a:avLst/>
          </a:prstGeom>
        </p:spPr>
      </p:pic>
      <p:cxnSp>
        <p:nvCxnSpPr>
          <p:cNvPr id="9" name="Straight Arrow Connector 8">
            <a:extLst>
              <a:ext uri="{FF2B5EF4-FFF2-40B4-BE49-F238E27FC236}">
                <a16:creationId xmlns:a16="http://schemas.microsoft.com/office/drawing/2014/main" id="{1D7078BF-84D1-1348-AC95-B25E78629096}"/>
              </a:ext>
            </a:extLst>
          </p:cNvPr>
          <p:cNvCxnSpPr>
            <a:cxnSpLocks/>
          </p:cNvCxnSpPr>
          <p:nvPr/>
        </p:nvCxnSpPr>
        <p:spPr>
          <a:xfrm>
            <a:off x="4486940" y="3315219"/>
            <a:ext cx="725638" cy="99480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8BAF97B6-5D9B-4631-7201-26548CE89E62}"/>
              </a:ext>
            </a:extLst>
          </p:cNvPr>
          <p:cNvCxnSpPr>
            <a:cxnSpLocks/>
          </p:cNvCxnSpPr>
          <p:nvPr/>
        </p:nvCxnSpPr>
        <p:spPr>
          <a:xfrm>
            <a:off x="6074871" y="3332670"/>
            <a:ext cx="6498" cy="97735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13490C8E-E45C-7A45-7203-9BE0A2F20982}"/>
              </a:ext>
            </a:extLst>
          </p:cNvPr>
          <p:cNvCxnSpPr>
            <a:cxnSpLocks/>
          </p:cNvCxnSpPr>
          <p:nvPr/>
        </p:nvCxnSpPr>
        <p:spPr>
          <a:xfrm flipH="1">
            <a:off x="7118749" y="3332670"/>
            <a:ext cx="455580" cy="97735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11" descr="@cnoe-io">
            <a:extLst>
              <a:ext uri="{FF2B5EF4-FFF2-40B4-BE49-F238E27FC236}">
                <a16:creationId xmlns:a16="http://schemas.microsoft.com/office/drawing/2014/main" id="{5026EAEF-88E1-04B0-DF09-5FE5EBF200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1786" y="3332670"/>
            <a:ext cx="1705269" cy="17052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qr code with black squares&#10;&#10;Description automatically generated">
            <a:extLst>
              <a:ext uri="{FF2B5EF4-FFF2-40B4-BE49-F238E27FC236}">
                <a16:creationId xmlns:a16="http://schemas.microsoft.com/office/drawing/2014/main" id="{386C2D34-BF39-FB4B-FFB9-0FC95EE54983}"/>
              </a:ext>
            </a:extLst>
          </p:cNvPr>
          <p:cNvPicPr>
            <a:picLocks noChangeAspect="1"/>
          </p:cNvPicPr>
          <p:nvPr/>
        </p:nvPicPr>
        <p:blipFill>
          <a:blip r:embed="rId14"/>
          <a:stretch>
            <a:fillRect/>
          </a:stretch>
        </p:blipFill>
        <p:spPr>
          <a:xfrm>
            <a:off x="9159324" y="2341262"/>
            <a:ext cx="2175475" cy="2175475"/>
          </a:xfrm>
          <a:prstGeom prst="rect">
            <a:avLst/>
          </a:prstGeom>
        </p:spPr>
      </p:pic>
      <p:sp>
        <p:nvSpPr>
          <p:cNvPr id="14" name="TextBox 13">
            <a:extLst>
              <a:ext uri="{FF2B5EF4-FFF2-40B4-BE49-F238E27FC236}">
                <a16:creationId xmlns:a16="http://schemas.microsoft.com/office/drawing/2014/main" id="{6B8FF9D1-1D05-B846-1D98-0BDAF4D32794}"/>
              </a:ext>
            </a:extLst>
          </p:cNvPr>
          <p:cNvSpPr txBox="1"/>
          <p:nvPr/>
        </p:nvSpPr>
        <p:spPr>
          <a:xfrm>
            <a:off x="8189155" y="4565918"/>
            <a:ext cx="4002845" cy="369332"/>
          </a:xfrm>
          <a:prstGeom prst="rect">
            <a:avLst/>
          </a:prstGeom>
          <a:noFill/>
        </p:spPr>
        <p:txBody>
          <a:bodyPr wrap="square">
            <a:spAutoFit/>
          </a:bodyPr>
          <a:lstStyle/>
          <a:p>
            <a:r>
              <a:rPr lang="en-US" dirty="0"/>
              <a:t>https://</a:t>
            </a:r>
            <a:r>
              <a:rPr lang="en-US" dirty="0" err="1"/>
              <a:t>github.com</a:t>
            </a:r>
            <a:r>
              <a:rPr lang="en-US" dirty="0"/>
              <a:t>/</a:t>
            </a:r>
            <a:r>
              <a:rPr lang="en-US" dirty="0" err="1"/>
              <a:t>cnoe</a:t>
            </a:r>
            <a:r>
              <a:rPr lang="en-US" dirty="0"/>
              <a:t>-io/</a:t>
            </a:r>
            <a:r>
              <a:rPr lang="en-US" dirty="0" err="1"/>
              <a:t>idpbuilder</a:t>
            </a:r>
            <a:endParaRPr lang="en-US" dirty="0"/>
          </a:p>
        </p:txBody>
      </p:sp>
    </p:spTree>
    <p:extLst>
      <p:ext uri="{BB962C8B-B14F-4D97-AF65-F5344CB8AC3E}">
        <p14:creationId xmlns:p14="http://schemas.microsoft.com/office/powerpoint/2010/main" val="1577426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cnoe-io">
            <a:extLst>
              <a:ext uri="{FF2B5EF4-FFF2-40B4-BE49-F238E27FC236}">
                <a16:creationId xmlns:a16="http://schemas.microsoft.com/office/drawing/2014/main" id="{1967F738-63AB-CBF4-26D4-38CFFC7DB5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93609" y="1289713"/>
            <a:ext cx="4073857" cy="407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067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A cat and a crocodile&#10;&#10;Description automatically generated">
            <a:extLst>
              <a:ext uri="{FF2B5EF4-FFF2-40B4-BE49-F238E27FC236}">
                <a16:creationId xmlns:a16="http://schemas.microsoft.com/office/drawing/2014/main" id="{6050CFFC-7817-BB81-C973-E9B85C594987}"/>
              </a:ext>
            </a:extLst>
          </p:cNvPr>
          <p:cNvPicPr>
            <a:picLocks noChangeAspect="1"/>
          </p:cNvPicPr>
          <p:nvPr/>
        </p:nvPicPr>
        <p:blipFill>
          <a:blip r:embed="rId3"/>
          <a:stretch>
            <a:fillRect/>
          </a:stretch>
        </p:blipFill>
        <p:spPr>
          <a:xfrm>
            <a:off x="2868966" y="570316"/>
            <a:ext cx="6612542" cy="5571066"/>
          </a:xfrm>
          <a:prstGeom prst="rect">
            <a:avLst/>
          </a:prstGeom>
        </p:spPr>
      </p:pic>
      <p:sp>
        <p:nvSpPr>
          <p:cNvPr id="4" name="TextBox 3">
            <a:extLst>
              <a:ext uri="{FF2B5EF4-FFF2-40B4-BE49-F238E27FC236}">
                <a16:creationId xmlns:a16="http://schemas.microsoft.com/office/drawing/2014/main" id="{5C248D4F-4B71-41AE-8180-0DF27CA6A380}"/>
              </a:ext>
            </a:extLst>
          </p:cNvPr>
          <p:cNvSpPr txBox="1"/>
          <p:nvPr/>
        </p:nvSpPr>
        <p:spPr>
          <a:xfrm>
            <a:off x="1479047" y="6342366"/>
            <a:ext cx="9392379" cy="369332"/>
          </a:xfrm>
          <a:prstGeom prst="rect">
            <a:avLst/>
          </a:prstGeom>
          <a:noFill/>
        </p:spPr>
        <p:txBody>
          <a:bodyPr wrap="none" rtlCol="0">
            <a:spAutoFit/>
          </a:bodyPr>
          <a:lstStyle/>
          <a:p>
            <a:r>
              <a:rPr lang="en-US" dirty="0"/>
              <a:t>If you couldn’t tell this content was AI generated and has nothing to do with our employers.</a:t>
            </a:r>
          </a:p>
        </p:txBody>
      </p:sp>
    </p:spTree>
    <p:extLst>
      <p:ext uri="{BB962C8B-B14F-4D97-AF65-F5344CB8AC3E}">
        <p14:creationId xmlns:p14="http://schemas.microsoft.com/office/powerpoint/2010/main" val="541934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descr="A cat and a crocodile&#10;&#10;Description automatically generated">
            <a:extLst>
              <a:ext uri="{FF2B5EF4-FFF2-40B4-BE49-F238E27FC236}">
                <a16:creationId xmlns:a16="http://schemas.microsoft.com/office/drawing/2014/main" id="{6050CFFC-7817-BB81-C973-E9B85C594987}"/>
              </a:ext>
            </a:extLst>
          </p:cNvPr>
          <p:cNvPicPr>
            <a:picLocks noChangeAspect="1"/>
          </p:cNvPicPr>
          <p:nvPr/>
        </p:nvPicPr>
        <p:blipFill>
          <a:blip r:embed="rId3"/>
          <a:stretch>
            <a:fillRect/>
          </a:stretch>
        </p:blipFill>
        <p:spPr>
          <a:xfrm>
            <a:off x="2868966" y="570316"/>
            <a:ext cx="6612542" cy="5571066"/>
          </a:xfrm>
          <a:prstGeom prst="rect">
            <a:avLst/>
          </a:prstGeom>
        </p:spPr>
      </p:pic>
      <p:sp>
        <p:nvSpPr>
          <p:cNvPr id="2" name="&quot;No&quot; Symbol 1">
            <a:extLst>
              <a:ext uri="{FF2B5EF4-FFF2-40B4-BE49-F238E27FC236}">
                <a16:creationId xmlns:a16="http://schemas.microsoft.com/office/drawing/2014/main" id="{645E017C-6500-6751-A2C2-C62987761C07}"/>
              </a:ext>
            </a:extLst>
          </p:cNvPr>
          <p:cNvSpPr/>
          <p:nvPr/>
        </p:nvSpPr>
        <p:spPr>
          <a:xfrm>
            <a:off x="1907990" y="64008"/>
            <a:ext cx="8229600" cy="6729984"/>
          </a:xfrm>
          <a:prstGeom prst="noSmoking">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916906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Demo!</a:t>
            </a:r>
          </a:p>
        </p:txBody>
      </p:sp>
      <p:pic>
        <p:nvPicPr>
          <p:cNvPr id="6146" name="Picture 2" descr="@cnoe-io">
            <a:extLst>
              <a:ext uri="{FF2B5EF4-FFF2-40B4-BE49-F238E27FC236}">
                <a16:creationId xmlns:a16="http://schemas.microsoft.com/office/drawing/2014/main" id="{1991187F-F21F-0D02-A750-E606E723D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0840" y="2542411"/>
            <a:ext cx="1773177" cy="17731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E5C6D83-E755-4DF9-485C-D1C151B69EF7}"/>
              </a:ext>
            </a:extLst>
          </p:cNvPr>
          <p:cNvSpPr txBox="1"/>
          <p:nvPr/>
        </p:nvSpPr>
        <p:spPr>
          <a:xfrm>
            <a:off x="1042615" y="1720840"/>
            <a:ext cx="8448225" cy="3877985"/>
          </a:xfrm>
          <a:prstGeom prst="rect">
            <a:avLst/>
          </a:prstGeom>
          <a:noFill/>
        </p:spPr>
        <p:txBody>
          <a:bodyPr wrap="square" rtlCol="0">
            <a:spAutoFit/>
          </a:bodyPr>
          <a:lstStyle/>
          <a:p>
            <a:r>
              <a:rPr lang="en-US" sz="2400" dirty="0"/>
              <a:t>What you are about to see:</a:t>
            </a:r>
          </a:p>
          <a:p>
            <a:endParaRPr lang="en-US" sz="2400" dirty="0"/>
          </a:p>
          <a:p>
            <a:pPr marL="285750" indent="-285750">
              <a:lnSpc>
                <a:spcPct val="150000"/>
              </a:lnSpc>
              <a:buFont typeface="Arial" panose="020B0604020202020204" pitchFamily="34" charset="0"/>
              <a:buChar char="•"/>
            </a:pPr>
            <a:r>
              <a:rPr lang="en-US" sz="2000" dirty="0"/>
              <a:t>Standing up a default </a:t>
            </a:r>
            <a:r>
              <a:rPr lang="en-US" sz="2000" dirty="0" err="1"/>
              <a:t>idpbuilder</a:t>
            </a:r>
            <a:r>
              <a:rPr lang="en-US" sz="2000" dirty="0"/>
              <a:t> cluster</a:t>
            </a:r>
          </a:p>
          <a:p>
            <a:pPr marL="285750" indent="-285750">
              <a:lnSpc>
                <a:spcPct val="150000"/>
              </a:lnSpc>
              <a:buFont typeface="Arial" panose="020B0604020202020204" pitchFamily="34" charset="0"/>
              <a:buChar char="•"/>
            </a:pPr>
            <a:r>
              <a:rPr lang="en-US" sz="2000" dirty="0"/>
              <a:t>Installing a custom CNOE “package"</a:t>
            </a:r>
          </a:p>
          <a:p>
            <a:pPr marL="285750" indent="-285750">
              <a:lnSpc>
                <a:spcPct val="150000"/>
              </a:lnSpc>
              <a:buFont typeface="Arial" panose="020B0604020202020204" pitchFamily="34" charset="0"/>
              <a:buChar char="•"/>
            </a:pPr>
            <a:r>
              <a:rPr lang="en-US" sz="2000" dirty="0"/>
              <a:t>Creating a </a:t>
            </a:r>
            <a:r>
              <a:rPr lang="en-US" sz="2000" dirty="0" err="1"/>
              <a:t>Kubebuilder</a:t>
            </a:r>
            <a:r>
              <a:rPr lang="en-US" sz="2000" dirty="0"/>
              <a:t> based operator and publishing locally</a:t>
            </a:r>
          </a:p>
          <a:p>
            <a:pPr marL="285750" indent="-285750">
              <a:lnSpc>
                <a:spcPct val="150000"/>
              </a:lnSpc>
              <a:buFont typeface="Arial" panose="020B0604020202020204" pitchFamily="34" charset="0"/>
              <a:buChar char="•"/>
            </a:pPr>
            <a:r>
              <a:rPr lang="en-US" sz="2000" dirty="0"/>
              <a:t>Backstage template generation from a CRD w/ local publishing</a:t>
            </a:r>
          </a:p>
          <a:p>
            <a:pPr marL="285750" indent="-285750">
              <a:lnSpc>
                <a:spcPct val="150000"/>
              </a:lnSpc>
              <a:buFont typeface="Arial" panose="020B0604020202020204" pitchFamily="34" charset="0"/>
              <a:buChar char="•"/>
            </a:pPr>
            <a:r>
              <a:rPr lang="en-US" sz="2000" dirty="0"/>
              <a:t>Using new template to create k8s resources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58441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Demo!</a:t>
            </a:r>
          </a:p>
        </p:txBody>
      </p:sp>
      <p:pic>
        <p:nvPicPr>
          <p:cNvPr id="6146" name="Picture 2" descr="@cnoe-io">
            <a:extLst>
              <a:ext uri="{FF2B5EF4-FFF2-40B4-BE49-F238E27FC236}">
                <a16:creationId xmlns:a16="http://schemas.microsoft.com/office/drawing/2014/main" id="{1991187F-F21F-0D02-A750-E606E723D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0840" y="2542411"/>
            <a:ext cx="1773177" cy="17731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E5C6D83-E755-4DF9-485C-D1C151B69EF7}"/>
              </a:ext>
            </a:extLst>
          </p:cNvPr>
          <p:cNvSpPr txBox="1"/>
          <p:nvPr/>
        </p:nvSpPr>
        <p:spPr>
          <a:xfrm>
            <a:off x="1042615" y="1720840"/>
            <a:ext cx="8448225" cy="3877985"/>
          </a:xfrm>
          <a:prstGeom prst="rect">
            <a:avLst/>
          </a:prstGeom>
          <a:noFill/>
        </p:spPr>
        <p:txBody>
          <a:bodyPr wrap="square" rtlCol="0">
            <a:spAutoFit/>
          </a:bodyPr>
          <a:lstStyle/>
          <a:p>
            <a:r>
              <a:rPr lang="en-US" sz="2400" dirty="0"/>
              <a:t>What you are about to see:</a:t>
            </a:r>
          </a:p>
          <a:p>
            <a:endParaRPr lang="en-US" sz="2400" dirty="0"/>
          </a:p>
          <a:p>
            <a:pPr marL="285750" indent="-285750">
              <a:lnSpc>
                <a:spcPct val="150000"/>
              </a:lnSpc>
              <a:buFont typeface="Arial" panose="020B0604020202020204" pitchFamily="34" charset="0"/>
              <a:buChar char="•"/>
            </a:pPr>
            <a:r>
              <a:rPr lang="en-US" sz="2000" dirty="0"/>
              <a:t>Standing up a default </a:t>
            </a:r>
            <a:r>
              <a:rPr lang="en-US" sz="2000" dirty="0" err="1"/>
              <a:t>idpbuilder</a:t>
            </a:r>
            <a:r>
              <a:rPr lang="en-US" sz="2000" dirty="0"/>
              <a:t> cluster</a:t>
            </a:r>
          </a:p>
          <a:p>
            <a:pPr marL="285750" indent="-285750">
              <a:lnSpc>
                <a:spcPct val="150000"/>
              </a:lnSpc>
              <a:buFont typeface="Arial" panose="020B0604020202020204" pitchFamily="34" charset="0"/>
              <a:buChar char="•"/>
            </a:pPr>
            <a:r>
              <a:rPr lang="en-US" sz="2000" dirty="0"/>
              <a:t>Installing a custom CNOE “package"</a:t>
            </a:r>
          </a:p>
          <a:p>
            <a:pPr marL="285750" indent="-285750">
              <a:lnSpc>
                <a:spcPct val="150000"/>
              </a:lnSpc>
              <a:buFont typeface="Arial" panose="020B0604020202020204" pitchFamily="34" charset="0"/>
              <a:buChar char="•"/>
            </a:pPr>
            <a:r>
              <a:rPr lang="en-US" sz="2000" dirty="0"/>
              <a:t>Creating a </a:t>
            </a:r>
            <a:r>
              <a:rPr lang="en-US" sz="2000" dirty="0" err="1"/>
              <a:t>Kubebuilder</a:t>
            </a:r>
            <a:r>
              <a:rPr lang="en-US" sz="2000" dirty="0"/>
              <a:t> based operator and publishing locally</a:t>
            </a:r>
          </a:p>
          <a:p>
            <a:pPr marL="285750" indent="-285750">
              <a:lnSpc>
                <a:spcPct val="150000"/>
              </a:lnSpc>
              <a:buFont typeface="Arial" panose="020B0604020202020204" pitchFamily="34" charset="0"/>
              <a:buChar char="•"/>
            </a:pPr>
            <a:r>
              <a:rPr lang="en-US" sz="2000" dirty="0"/>
              <a:t>Backstage template generation from a CRD w/ local publishing</a:t>
            </a:r>
          </a:p>
          <a:p>
            <a:pPr marL="285750" indent="-285750">
              <a:lnSpc>
                <a:spcPct val="150000"/>
              </a:lnSpc>
              <a:buFont typeface="Arial" panose="020B0604020202020204" pitchFamily="34" charset="0"/>
              <a:buChar char="•"/>
            </a:pPr>
            <a:r>
              <a:rPr lang="en-US" sz="2000" dirty="0"/>
              <a:t>Using new template to create k8s resources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78006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D089D40-E2BF-CCB5-47EB-AD943B126450}"/>
              </a:ext>
            </a:extLst>
          </p:cNvPr>
          <p:cNvPicPr>
            <a:picLocks noChangeAspect="1"/>
          </p:cNvPicPr>
          <p:nvPr/>
        </p:nvPicPr>
        <p:blipFill>
          <a:blip r:embed="rId3"/>
          <a:stretch>
            <a:fillRect/>
          </a:stretch>
        </p:blipFill>
        <p:spPr>
          <a:xfrm>
            <a:off x="2042934" y="643466"/>
            <a:ext cx="5376076"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qr code with black squares&#10;&#10;Description automatically generated">
            <a:extLst>
              <a:ext uri="{FF2B5EF4-FFF2-40B4-BE49-F238E27FC236}">
                <a16:creationId xmlns:a16="http://schemas.microsoft.com/office/drawing/2014/main" id="{B82F60F1-EB16-BC97-53A7-B2ABEF2F262B}"/>
              </a:ext>
            </a:extLst>
          </p:cNvPr>
          <p:cNvPicPr>
            <a:picLocks noChangeAspect="1"/>
          </p:cNvPicPr>
          <p:nvPr/>
        </p:nvPicPr>
        <p:blipFill>
          <a:blip r:embed="rId4"/>
          <a:stretch>
            <a:fillRect/>
          </a:stretch>
        </p:blipFill>
        <p:spPr>
          <a:xfrm>
            <a:off x="8774251" y="2341262"/>
            <a:ext cx="2175475" cy="2175475"/>
          </a:xfrm>
          <a:prstGeom prst="rect">
            <a:avLst/>
          </a:prstGeom>
        </p:spPr>
      </p:pic>
      <p:sp>
        <p:nvSpPr>
          <p:cNvPr id="16" name="TextBox 15">
            <a:extLst>
              <a:ext uri="{FF2B5EF4-FFF2-40B4-BE49-F238E27FC236}">
                <a16:creationId xmlns:a16="http://schemas.microsoft.com/office/drawing/2014/main" id="{DDA3D9DB-4A29-08B5-1801-716FD06A4978}"/>
              </a:ext>
            </a:extLst>
          </p:cNvPr>
          <p:cNvSpPr txBox="1"/>
          <p:nvPr/>
        </p:nvSpPr>
        <p:spPr>
          <a:xfrm>
            <a:off x="7804082" y="4565918"/>
            <a:ext cx="4002845" cy="369332"/>
          </a:xfrm>
          <a:prstGeom prst="rect">
            <a:avLst/>
          </a:prstGeom>
          <a:noFill/>
        </p:spPr>
        <p:txBody>
          <a:bodyPr wrap="square">
            <a:spAutoFit/>
          </a:bodyPr>
          <a:lstStyle/>
          <a:p>
            <a:r>
              <a:rPr lang="en-US" dirty="0"/>
              <a:t>https://</a:t>
            </a:r>
            <a:r>
              <a:rPr lang="en-US" dirty="0" err="1"/>
              <a:t>github.com</a:t>
            </a:r>
            <a:r>
              <a:rPr lang="en-US" dirty="0"/>
              <a:t>/</a:t>
            </a:r>
            <a:r>
              <a:rPr lang="en-US" dirty="0" err="1"/>
              <a:t>cnoe</a:t>
            </a:r>
            <a:r>
              <a:rPr lang="en-US" dirty="0"/>
              <a:t>-io/</a:t>
            </a:r>
            <a:r>
              <a:rPr lang="en-US" dirty="0" err="1"/>
              <a:t>idpbuilder</a:t>
            </a:r>
            <a:endParaRPr lang="en-US" dirty="0"/>
          </a:p>
        </p:txBody>
      </p:sp>
    </p:spTree>
    <p:extLst>
      <p:ext uri="{BB962C8B-B14F-4D97-AF65-F5344CB8AC3E}">
        <p14:creationId xmlns:p14="http://schemas.microsoft.com/office/powerpoint/2010/main" val="3112550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D089D40-E2BF-CCB5-47EB-AD943B126450}"/>
              </a:ext>
            </a:extLst>
          </p:cNvPr>
          <p:cNvPicPr>
            <a:picLocks noChangeAspect="1"/>
          </p:cNvPicPr>
          <p:nvPr/>
        </p:nvPicPr>
        <p:blipFill>
          <a:blip r:embed="rId3"/>
          <a:stretch>
            <a:fillRect/>
          </a:stretch>
        </p:blipFill>
        <p:spPr>
          <a:xfrm>
            <a:off x="-2239108" y="643467"/>
            <a:ext cx="11023146" cy="11422953"/>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482AED61-2256-2EA1-1858-28EB97205182}"/>
              </a:ext>
            </a:extLst>
          </p:cNvPr>
          <p:cNvSpPr/>
          <p:nvPr/>
        </p:nvSpPr>
        <p:spPr>
          <a:xfrm rot="8364053">
            <a:off x="7032606" y="2231519"/>
            <a:ext cx="2332892" cy="30191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D34ED882-0035-DF8A-1AD0-4AE8EC1C3DCA}"/>
              </a:ext>
            </a:extLst>
          </p:cNvPr>
          <p:cNvSpPr txBox="1"/>
          <p:nvPr/>
        </p:nvSpPr>
        <p:spPr>
          <a:xfrm>
            <a:off x="9240182" y="4906438"/>
            <a:ext cx="1954318" cy="523220"/>
          </a:xfrm>
          <a:prstGeom prst="rect">
            <a:avLst/>
          </a:prstGeom>
          <a:noFill/>
        </p:spPr>
        <p:txBody>
          <a:bodyPr wrap="none" rtlCol="0">
            <a:spAutoFit/>
          </a:bodyPr>
          <a:lstStyle/>
          <a:p>
            <a:r>
              <a:rPr lang="en-US" sz="2800" dirty="0"/>
              <a:t>HINT HINT</a:t>
            </a:r>
          </a:p>
        </p:txBody>
      </p:sp>
      <p:pic>
        <p:nvPicPr>
          <p:cNvPr id="1026" name="Picture 2" descr="Winking Face Emoji Outline Free Vector ...">
            <a:extLst>
              <a:ext uri="{FF2B5EF4-FFF2-40B4-BE49-F238E27FC236}">
                <a16:creationId xmlns:a16="http://schemas.microsoft.com/office/drawing/2014/main" id="{8C1C1085-440B-F5F2-3F30-A671172C6D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4490" y="5429658"/>
            <a:ext cx="1180025" cy="118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101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ECD9718-E2D3-64B4-A062-94A14D36DB49}"/>
              </a:ext>
            </a:extLst>
          </p:cNvPr>
          <p:cNvPicPr>
            <a:picLocks noChangeAspect="1"/>
          </p:cNvPicPr>
          <p:nvPr/>
        </p:nvPicPr>
        <p:blipFill>
          <a:blip r:embed="rId3"/>
          <a:stretch>
            <a:fillRect/>
          </a:stretch>
        </p:blipFill>
        <p:spPr>
          <a:xfrm>
            <a:off x="1214325" y="120346"/>
            <a:ext cx="7772400" cy="6617307"/>
          </a:xfrm>
          <a:prstGeom prst="rect">
            <a:avLst/>
          </a:prstGeom>
        </p:spPr>
      </p:pic>
      <p:pic>
        <p:nvPicPr>
          <p:cNvPr id="4" name="Picture 3" descr="A qr code on a white background&#10;&#10;Description automatically generated">
            <a:extLst>
              <a:ext uri="{FF2B5EF4-FFF2-40B4-BE49-F238E27FC236}">
                <a16:creationId xmlns:a16="http://schemas.microsoft.com/office/drawing/2014/main" id="{3EE944E8-C181-1313-B5DC-509EE4AD1188}"/>
              </a:ext>
            </a:extLst>
          </p:cNvPr>
          <p:cNvPicPr>
            <a:picLocks noChangeAspect="1"/>
          </p:cNvPicPr>
          <p:nvPr/>
        </p:nvPicPr>
        <p:blipFill>
          <a:blip r:embed="rId4"/>
          <a:stretch>
            <a:fillRect/>
          </a:stretch>
        </p:blipFill>
        <p:spPr>
          <a:xfrm>
            <a:off x="9501625" y="3081681"/>
            <a:ext cx="2175475" cy="2175475"/>
          </a:xfrm>
          <a:prstGeom prst="rect">
            <a:avLst/>
          </a:prstGeom>
        </p:spPr>
      </p:pic>
      <p:sp>
        <p:nvSpPr>
          <p:cNvPr id="11" name="TextBox 10">
            <a:extLst>
              <a:ext uri="{FF2B5EF4-FFF2-40B4-BE49-F238E27FC236}">
                <a16:creationId xmlns:a16="http://schemas.microsoft.com/office/drawing/2014/main" id="{3E0A70F6-778E-2287-8AF5-C7B6E8FA9ED5}"/>
              </a:ext>
            </a:extLst>
          </p:cNvPr>
          <p:cNvSpPr txBox="1"/>
          <p:nvPr/>
        </p:nvSpPr>
        <p:spPr>
          <a:xfrm>
            <a:off x="9737247" y="5399253"/>
            <a:ext cx="1704229" cy="369332"/>
          </a:xfrm>
          <a:prstGeom prst="rect">
            <a:avLst/>
          </a:prstGeom>
          <a:noFill/>
        </p:spPr>
        <p:txBody>
          <a:bodyPr wrap="square">
            <a:spAutoFit/>
          </a:bodyPr>
          <a:lstStyle/>
          <a:p>
            <a:r>
              <a:rPr lang="en-US" dirty="0"/>
              <a:t>https://</a:t>
            </a:r>
            <a:r>
              <a:rPr lang="en-US" dirty="0" err="1"/>
              <a:t>cnoe.io</a:t>
            </a:r>
            <a:endParaRPr lang="en-US" dirty="0"/>
          </a:p>
        </p:txBody>
      </p:sp>
    </p:spTree>
    <p:extLst>
      <p:ext uri="{BB962C8B-B14F-4D97-AF65-F5344CB8AC3E}">
        <p14:creationId xmlns:p14="http://schemas.microsoft.com/office/powerpoint/2010/main" val="1878419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863100-2D1C-D67F-70F3-3FE6BA85351A}"/>
              </a:ext>
            </a:extLst>
          </p:cNvPr>
          <p:cNvPicPr>
            <a:picLocks noChangeAspect="1"/>
          </p:cNvPicPr>
          <p:nvPr/>
        </p:nvPicPr>
        <p:blipFill>
          <a:blip r:embed="rId3"/>
          <a:stretch>
            <a:fillRect/>
          </a:stretch>
        </p:blipFill>
        <p:spPr>
          <a:xfrm>
            <a:off x="646583" y="1893728"/>
            <a:ext cx="7772400" cy="3278981"/>
          </a:xfrm>
          <a:prstGeom prst="rect">
            <a:avLst/>
          </a:prstGeom>
        </p:spPr>
      </p:pic>
      <p:sp>
        <p:nvSpPr>
          <p:cNvPr id="4" name="Down Arrow 3">
            <a:extLst>
              <a:ext uri="{FF2B5EF4-FFF2-40B4-BE49-F238E27FC236}">
                <a16:creationId xmlns:a16="http://schemas.microsoft.com/office/drawing/2014/main" id="{0B6E4BA6-83D1-A385-6A24-53FBEAD0F6A5}"/>
              </a:ext>
            </a:extLst>
          </p:cNvPr>
          <p:cNvSpPr/>
          <p:nvPr/>
        </p:nvSpPr>
        <p:spPr>
          <a:xfrm rot="2803507">
            <a:off x="7557154" y="1855337"/>
            <a:ext cx="2332892" cy="30191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115D80D-65BE-042B-8BFC-83BA5B7E127B}"/>
              </a:ext>
            </a:extLst>
          </p:cNvPr>
          <p:cNvSpPr txBox="1"/>
          <p:nvPr/>
        </p:nvSpPr>
        <p:spPr>
          <a:xfrm>
            <a:off x="9567060" y="3244334"/>
            <a:ext cx="2320140" cy="523220"/>
          </a:xfrm>
          <a:prstGeom prst="rect">
            <a:avLst/>
          </a:prstGeom>
          <a:noFill/>
        </p:spPr>
        <p:txBody>
          <a:bodyPr wrap="square" rtlCol="0">
            <a:spAutoFit/>
          </a:bodyPr>
          <a:lstStyle/>
          <a:p>
            <a:r>
              <a:rPr lang="en-US" sz="2800" dirty="0"/>
              <a:t>AGAIN HINT!</a:t>
            </a:r>
          </a:p>
        </p:txBody>
      </p:sp>
    </p:spTree>
    <p:extLst>
      <p:ext uri="{BB962C8B-B14F-4D97-AF65-F5344CB8AC3E}">
        <p14:creationId xmlns:p14="http://schemas.microsoft.com/office/powerpoint/2010/main" val="5247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latin typeface="Montserrat" pitchFamily="2" charset="77"/>
                <a:cs typeface="Arial" panose="020B0604020202020204" pitchFamily="34" charset="0"/>
              </a:rPr>
              <a:t>About Us</a:t>
            </a:r>
            <a:endParaRPr lang="en-US" sz="4000" b="1">
              <a:latin typeface="Montserrat" pitchFamily="2" charset="77"/>
              <a:cs typeface="Arial" panose="020B0604020202020204" pitchFamily="34" charset="0"/>
            </a:endParaRPr>
          </a:p>
        </p:txBody>
      </p:sp>
      <p:pic>
        <p:nvPicPr>
          <p:cNvPr id="1026" name="Picture 2" descr="avatar for Greg Haynes">
            <a:extLst>
              <a:ext uri="{FF2B5EF4-FFF2-40B4-BE49-F238E27FC236}">
                <a16:creationId xmlns:a16="http://schemas.microsoft.com/office/drawing/2014/main" id="{2598EF32-3333-7E81-D049-4F5574BF2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970" y="2217715"/>
            <a:ext cx="2375066" cy="23750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vatar for Jesse Sanford">
            <a:extLst>
              <a:ext uri="{FF2B5EF4-FFF2-40B4-BE49-F238E27FC236}">
                <a16:creationId xmlns:a16="http://schemas.microsoft.com/office/drawing/2014/main" id="{7381EC57-F00F-73C7-AF9A-018F2DF9E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076" y="2217715"/>
            <a:ext cx="2375066" cy="2375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CF212A-FB0A-2F71-FF8D-CF396FD65734}"/>
              </a:ext>
            </a:extLst>
          </p:cNvPr>
          <p:cNvSpPr txBox="1"/>
          <p:nvPr/>
        </p:nvSpPr>
        <p:spPr>
          <a:xfrm>
            <a:off x="7024755" y="4824247"/>
            <a:ext cx="3121496" cy="646331"/>
          </a:xfrm>
          <a:prstGeom prst="rect">
            <a:avLst/>
          </a:prstGeom>
          <a:noFill/>
        </p:spPr>
        <p:txBody>
          <a:bodyPr wrap="none" rtlCol="0">
            <a:spAutoFit/>
          </a:bodyPr>
          <a:lstStyle/>
          <a:p>
            <a:r>
              <a:rPr lang="en-US" b="1" dirty="0"/>
              <a:t>Greg Haynes</a:t>
            </a:r>
          </a:p>
          <a:p>
            <a:r>
              <a:rPr lang="en-US" dirty="0"/>
              <a:t>Software Architect, Autodesk</a:t>
            </a:r>
          </a:p>
        </p:txBody>
      </p:sp>
      <p:sp>
        <p:nvSpPr>
          <p:cNvPr id="6" name="TextBox 5">
            <a:extLst>
              <a:ext uri="{FF2B5EF4-FFF2-40B4-BE49-F238E27FC236}">
                <a16:creationId xmlns:a16="http://schemas.microsoft.com/office/drawing/2014/main" id="{F13B8106-F49F-5327-8428-C185B938B520}"/>
              </a:ext>
            </a:extLst>
          </p:cNvPr>
          <p:cNvSpPr txBox="1"/>
          <p:nvPr/>
        </p:nvSpPr>
        <p:spPr>
          <a:xfrm>
            <a:off x="1365861" y="4824246"/>
            <a:ext cx="3121496" cy="646331"/>
          </a:xfrm>
          <a:prstGeom prst="rect">
            <a:avLst/>
          </a:prstGeom>
          <a:noFill/>
        </p:spPr>
        <p:txBody>
          <a:bodyPr wrap="none" rtlCol="0">
            <a:spAutoFit/>
          </a:bodyPr>
          <a:lstStyle/>
          <a:p>
            <a:r>
              <a:rPr lang="en-US" b="1" dirty="0"/>
              <a:t>Jesse Sanford</a:t>
            </a:r>
          </a:p>
          <a:p>
            <a:r>
              <a:rPr lang="en-US" dirty="0"/>
              <a:t>Software Architect, Autodesk</a:t>
            </a:r>
          </a:p>
        </p:txBody>
      </p:sp>
    </p:spTree>
    <p:extLst>
      <p:ext uri="{BB962C8B-B14F-4D97-AF65-F5344CB8AC3E}">
        <p14:creationId xmlns:p14="http://schemas.microsoft.com/office/powerpoint/2010/main" val="254324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2D3AD3-4A23-95FA-4381-E4647EA133D2}"/>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Live Demo?!</a:t>
            </a:r>
          </a:p>
        </p:txBody>
      </p:sp>
      <p:pic>
        <p:nvPicPr>
          <p:cNvPr id="1026" name="Picture 2" descr="Image">
            <a:extLst>
              <a:ext uri="{FF2B5EF4-FFF2-40B4-BE49-F238E27FC236}">
                <a16:creationId xmlns:a16="http://schemas.microsoft.com/office/drawing/2014/main" id="{D30C2BA4-1428-2FA2-FD32-B9157194C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216" y="1073097"/>
            <a:ext cx="2861276" cy="16875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ME FOR A LIVE DEMO WHAT COULD POSSIBLY GO WRONG? - Disaster Girl Meme  Generator">
            <a:extLst>
              <a:ext uri="{FF2B5EF4-FFF2-40B4-BE49-F238E27FC236}">
                <a16:creationId xmlns:a16="http://schemas.microsoft.com/office/drawing/2014/main" id="{C2E3F30D-03E5-A809-A56E-8A8C6C6E8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752" y="1479398"/>
            <a:ext cx="4036455" cy="36733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B96E069-32EA-36A1-2026-E9CDD72D8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104" y="3603883"/>
            <a:ext cx="31115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Funniest Sales Memes We Found Online | Walnut">
            <a:extLst>
              <a:ext uri="{FF2B5EF4-FFF2-40B4-BE49-F238E27FC236}">
                <a16:creationId xmlns:a16="http://schemas.microsoft.com/office/drawing/2014/main" id="{9FA1E9E0-8E29-B1C0-3B0E-B71AEF388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7088" y="3904734"/>
            <a:ext cx="3364912" cy="28439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ve Demo - Imgflip">
            <a:extLst>
              <a:ext uri="{FF2B5EF4-FFF2-40B4-BE49-F238E27FC236}">
                <a16:creationId xmlns:a16="http://schemas.microsoft.com/office/drawing/2014/main" id="{F4E1D8D4-A232-01D9-2B3A-65B7F0AD18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784" y="1772628"/>
            <a:ext cx="24638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06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2D3AD3-4A23-95FA-4381-E4647EA133D2}"/>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strike="sngStrike" dirty="0">
                <a:latin typeface="Montserrat" pitchFamily="2" charset="77"/>
                <a:cs typeface="Arial" panose="020B0604020202020204" pitchFamily="34" charset="0"/>
              </a:rPr>
              <a:t>Live</a:t>
            </a:r>
            <a:r>
              <a:rPr lang="en-US" sz="4000" b="1" dirty="0">
                <a:latin typeface="Montserrat" pitchFamily="2" charset="77"/>
                <a:cs typeface="Arial" panose="020B0604020202020204" pitchFamily="34" charset="0"/>
              </a:rPr>
              <a:t> Demo?</a:t>
            </a:r>
          </a:p>
        </p:txBody>
      </p:sp>
      <p:pic>
        <p:nvPicPr>
          <p:cNvPr id="5" name="Graphic 4" descr="Presentation with media with solid fill">
            <a:extLst>
              <a:ext uri="{FF2B5EF4-FFF2-40B4-BE49-F238E27FC236}">
                <a16:creationId xmlns:a16="http://schemas.microsoft.com/office/drawing/2014/main" id="{4BDDCCD5-E47F-4748-6AEA-98B9ED8AC7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1605" y="121508"/>
            <a:ext cx="7508790" cy="7508790"/>
          </a:xfrm>
          <a:prstGeom prst="rect">
            <a:avLst/>
          </a:prstGeom>
        </p:spPr>
      </p:pic>
    </p:spTree>
    <p:extLst>
      <p:ext uri="{BB962C8B-B14F-4D97-AF65-F5344CB8AC3E}">
        <p14:creationId xmlns:p14="http://schemas.microsoft.com/office/powerpoint/2010/main" val="987922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5786F-DF07-F1EA-A7BA-B63713B05111}"/>
              </a:ext>
            </a:extLst>
          </p:cNvPr>
          <p:cNvPicPr>
            <a:picLocks noChangeAspect="1"/>
          </p:cNvPicPr>
          <p:nvPr/>
        </p:nvPicPr>
        <p:blipFill>
          <a:blip r:embed="rId3"/>
          <a:stretch>
            <a:fillRect/>
          </a:stretch>
        </p:blipFill>
        <p:spPr>
          <a:xfrm>
            <a:off x="202100" y="1113950"/>
            <a:ext cx="4874630" cy="2669059"/>
          </a:xfrm>
          <a:prstGeom prst="rect">
            <a:avLst/>
          </a:prstGeom>
        </p:spPr>
      </p:pic>
      <p:pic>
        <p:nvPicPr>
          <p:cNvPr id="4" name="Picture 3">
            <a:extLst>
              <a:ext uri="{FF2B5EF4-FFF2-40B4-BE49-F238E27FC236}">
                <a16:creationId xmlns:a16="http://schemas.microsoft.com/office/drawing/2014/main" id="{FEE1F40B-8D3A-9B68-B1F1-18E2F184E531}"/>
              </a:ext>
            </a:extLst>
          </p:cNvPr>
          <p:cNvPicPr>
            <a:picLocks noChangeAspect="1"/>
          </p:cNvPicPr>
          <p:nvPr/>
        </p:nvPicPr>
        <p:blipFill>
          <a:blip r:embed="rId4"/>
          <a:stretch>
            <a:fillRect/>
          </a:stretch>
        </p:blipFill>
        <p:spPr>
          <a:xfrm>
            <a:off x="315339" y="3985975"/>
            <a:ext cx="3991023" cy="2669059"/>
          </a:xfrm>
          <a:prstGeom prst="rect">
            <a:avLst/>
          </a:prstGeom>
        </p:spPr>
      </p:pic>
      <p:sp>
        <p:nvSpPr>
          <p:cNvPr id="5" name="Title 1">
            <a:extLst>
              <a:ext uri="{FF2B5EF4-FFF2-40B4-BE49-F238E27FC236}">
                <a16:creationId xmlns:a16="http://schemas.microsoft.com/office/drawing/2014/main" id="{CD3B33D3-D6A8-4E4A-EF3C-5CF93699183D}"/>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Try it on </a:t>
            </a:r>
            <a:r>
              <a:rPr lang="en-US" sz="4000" b="1" dirty="0" err="1">
                <a:latin typeface="Montserrat" pitchFamily="2" charset="77"/>
                <a:cs typeface="Arial" panose="020B0604020202020204" pitchFamily="34" charset="0"/>
              </a:rPr>
              <a:t>Codespaces</a:t>
            </a:r>
            <a:r>
              <a:rPr lang="en-US" sz="4000" b="1" dirty="0">
                <a:latin typeface="Montserrat" pitchFamily="2" charset="77"/>
                <a:cs typeface="Arial" panose="020B0604020202020204" pitchFamily="34" charset="0"/>
              </a:rPr>
              <a:t>!</a:t>
            </a:r>
          </a:p>
        </p:txBody>
      </p:sp>
      <p:pic>
        <p:nvPicPr>
          <p:cNvPr id="8" name="Picture 7">
            <a:extLst>
              <a:ext uri="{FF2B5EF4-FFF2-40B4-BE49-F238E27FC236}">
                <a16:creationId xmlns:a16="http://schemas.microsoft.com/office/drawing/2014/main" id="{B633261A-7E0A-A444-0092-1105F97E46C9}"/>
              </a:ext>
            </a:extLst>
          </p:cNvPr>
          <p:cNvPicPr>
            <a:picLocks noChangeAspect="1"/>
          </p:cNvPicPr>
          <p:nvPr/>
        </p:nvPicPr>
        <p:blipFill>
          <a:blip r:embed="rId5"/>
          <a:stretch>
            <a:fillRect/>
          </a:stretch>
        </p:blipFill>
        <p:spPr>
          <a:xfrm>
            <a:off x="4734911" y="1612745"/>
            <a:ext cx="7772400" cy="5245255"/>
          </a:xfrm>
          <a:prstGeom prst="rect">
            <a:avLst/>
          </a:prstGeom>
        </p:spPr>
      </p:pic>
      <p:sp>
        <p:nvSpPr>
          <p:cNvPr id="11" name="TextBox 10">
            <a:extLst>
              <a:ext uri="{FF2B5EF4-FFF2-40B4-BE49-F238E27FC236}">
                <a16:creationId xmlns:a16="http://schemas.microsoft.com/office/drawing/2014/main" id="{3DB977E2-899E-B637-07EC-C60E75A6039E}"/>
              </a:ext>
            </a:extLst>
          </p:cNvPr>
          <p:cNvSpPr txBox="1"/>
          <p:nvPr/>
        </p:nvSpPr>
        <p:spPr>
          <a:xfrm>
            <a:off x="6096000" y="966414"/>
            <a:ext cx="4077730" cy="646331"/>
          </a:xfrm>
          <a:prstGeom prst="rect">
            <a:avLst/>
          </a:prstGeom>
          <a:noFill/>
        </p:spPr>
        <p:txBody>
          <a:bodyPr wrap="square">
            <a:spAutoFit/>
          </a:bodyPr>
          <a:lstStyle/>
          <a:p>
            <a:r>
              <a:rPr lang="en-US" dirty="0"/>
              <a:t>Credit: Carlos Santana (</a:t>
            </a:r>
            <a:r>
              <a:rPr lang="en-US" dirty="0" err="1"/>
              <a:t>csantanapr</a:t>
            </a:r>
            <a:r>
              <a:rPr lang="en-US" dirty="0"/>
              <a:t>) </a:t>
            </a:r>
            <a:br>
              <a:rPr lang="en-US" dirty="0"/>
            </a:br>
            <a:r>
              <a:rPr lang="en-US" dirty="0"/>
              <a:t>&amp; Manabu McCloskey (</a:t>
            </a:r>
            <a:r>
              <a:rPr lang="en-US" dirty="0" err="1"/>
              <a:t>nabuskey</a:t>
            </a:r>
            <a:r>
              <a:rPr lang="en-US" dirty="0"/>
              <a:t>)</a:t>
            </a:r>
          </a:p>
        </p:txBody>
      </p:sp>
      <p:sp>
        <p:nvSpPr>
          <p:cNvPr id="2" name="Down Arrow 1">
            <a:extLst>
              <a:ext uri="{FF2B5EF4-FFF2-40B4-BE49-F238E27FC236}">
                <a16:creationId xmlns:a16="http://schemas.microsoft.com/office/drawing/2014/main" id="{614E6339-85C7-1A27-60BD-098C24232667}"/>
              </a:ext>
            </a:extLst>
          </p:cNvPr>
          <p:cNvSpPr/>
          <p:nvPr/>
        </p:nvSpPr>
        <p:spPr>
          <a:xfrm rot="1926245">
            <a:off x="2786405" y="3281054"/>
            <a:ext cx="1250731" cy="13730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DF5167E4-822F-D1AD-5618-2D01CB93E0B2}"/>
              </a:ext>
            </a:extLst>
          </p:cNvPr>
          <p:cNvSpPr/>
          <p:nvPr/>
        </p:nvSpPr>
        <p:spPr>
          <a:xfrm rot="16200000">
            <a:off x="4728483" y="4558133"/>
            <a:ext cx="1250731" cy="33551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843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3B33D3-D6A8-4E4A-EF3C-5CF93699183D}"/>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Testimony</a:t>
            </a:r>
          </a:p>
        </p:txBody>
      </p:sp>
      <p:sp>
        <p:nvSpPr>
          <p:cNvPr id="6" name="TextBox 5">
            <a:extLst>
              <a:ext uri="{FF2B5EF4-FFF2-40B4-BE49-F238E27FC236}">
                <a16:creationId xmlns:a16="http://schemas.microsoft.com/office/drawing/2014/main" id="{63750FEC-D34F-DAE4-461E-EBABCC662BC6}"/>
              </a:ext>
            </a:extLst>
          </p:cNvPr>
          <p:cNvSpPr txBox="1"/>
          <p:nvPr/>
        </p:nvSpPr>
        <p:spPr>
          <a:xfrm>
            <a:off x="3818238" y="3299254"/>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50E182D6-ADB3-4EFC-D820-5536E53F15F0}"/>
              </a:ext>
            </a:extLst>
          </p:cNvPr>
          <p:cNvSpPr>
            <a:spLocks noChangeArrowheads="1"/>
          </p:cNvSpPr>
          <p:nvPr/>
        </p:nvSpPr>
        <p:spPr bwMode="auto">
          <a:xfrm>
            <a:off x="383804" y="1639239"/>
            <a:ext cx="627723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Helvetica Neue" panose="02000503000000020004" pitchFamily="2" charset="0"/>
              </a:rPr>
              <a:t>...</a:t>
            </a:r>
            <a:r>
              <a:rPr kumimoji="0" lang="en-US" altLang="en-US" sz="2400" b="0" i="0" u="none" strike="noStrike" cap="none" normalizeH="0" baseline="0" dirty="0">
                <a:ln>
                  <a:noFill/>
                </a:ln>
                <a:solidFill>
                  <a:schemeClr val="tx1"/>
                </a:solidFill>
                <a:effectLst/>
                <a:latin typeface="Helvetica Neue" panose="02000503000000020004" pitchFamily="2" charset="0"/>
              </a:rPr>
              <a:t>I think it's pretty awesome that the whole reference implementation could run on a Raspberry Pi</a:t>
            </a:r>
            <a:endParaRPr lang="en-US" altLang="en-US" sz="24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Helvetica Neue" panose="02000503000000020004" pitchFamily="2" charset="0"/>
              </a:rPr>
              <a:t>Also in a </a:t>
            </a:r>
            <a:r>
              <a:rPr kumimoji="0" lang="en-US" altLang="en-US" sz="2400" b="0" i="0" u="none" strike="noStrike" cap="none" normalizeH="0" baseline="0" dirty="0" err="1">
                <a:ln>
                  <a:noFill/>
                </a:ln>
                <a:solidFill>
                  <a:schemeClr val="tx1"/>
                </a:solidFill>
                <a:effectLst/>
                <a:latin typeface="Helvetica Neue" panose="02000503000000020004" pitchFamily="2" charset="0"/>
              </a:rPr>
              <a:t>vscode</a:t>
            </a:r>
            <a:r>
              <a:rPr kumimoji="0" lang="en-US" altLang="en-US" sz="2400" b="0" i="0" u="none" strike="noStrike" cap="none" normalizeH="0" baseline="0" dirty="0">
                <a:ln>
                  <a:noFill/>
                </a:ln>
                <a:solidFill>
                  <a:schemeClr val="tx1"/>
                </a:solidFill>
                <a:effectLst/>
                <a:latin typeface="Helvetica Neue" panose="02000503000000020004" pitchFamily="2" charset="0"/>
              </a:rPr>
              <a:t> remote dev container... Kind of impressive to me. –Arron Atchison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9BC0B783-AC4D-D9BC-3ED2-47D35D55D743}"/>
              </a:ext>
            </a:extLst>
          </p:cNvPr>
          <p:cNvPicPr>
            <a:picLocks noChangeAspect="1"/>
          </p:cNvPicPr>
          <p:nvPr/>
        </p:nvPicPr>
        <p:blipFill>
          <a:blip r:embed="rId2"/>
          <a:stretch>
            <a:fillRect/>
          </a:stretch>
        </p:blipFill>
        <p:spPr>
          <a:xfrm>
            <a:off x="6910516" y="2608735"/>
            <a:ext cx="4648200" cy="3251200"/>
          </a:xfrm>
          <a:prstGeom prst="rect">
            <a:avLst/>
          </a:prstGeom>
        </p:spPr>
      </p:pic>
    </p:spTree>
    <p:extLst>
      <p:ext uri="{BB962C8B-B14F-4D97-AF65-F5344CB8AC3E}">
        <p14:creationId xmlns:p14="http://schemas.microsoft.com/office/powerpoint/2010/main" val="4178458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3B33D3-D6A8-4E4A-EF3C-5CF93699183D}"/>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One more thing!</a:t>
            </a:r>
          </a:p>
        </p:txBody>
      </p:sp>
      <p:pic>
        <p:nvPicPr>
          <p:cNvPr id="3076" name="Picture 4">
            <a:extLst>
              <a:ext uri="{FF2B5EF4-FFF2-40B4-BE49-F238E27FC236}">
                <a16:creationId xmlns:a16="http://schemas.microsoft.com/office/drawing/2014/main" id="{421C7AA5-2133-3011-2D16-3FCA5BC67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604" y="1127098"/>
            <a:ext cx="6858000" cy="308788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95CE12F-BF4F-72F2-133A-EEBEA3E64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45788"/>
            <a:ext cx="12192000" cy="3473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D318E6-8B52-C283-8AD8-0C1431CFA1A1}"/>
              </a:ext>
            </a:extLst>
          </p:cNvPr>
          <p:cNvSpPr txBox="1"/>
          <p:nvPr/>
        </p:nvSpPr>
        <p:spPr>
          <a:xfrm>
            <a:off x="9423215" y="1967111"/>
            <a:ext cx="2416174" cy="369332"/>
          </a:xfrm>
          <a:prstGeom prst="rect">
            <a:avLst/>
          </a:prstGeom>
          <a:noFill/>
        </p:spPr>
        <p:txBody>
          <a:bodyPr wrap="none" rtlCol="0">
            <a:spAutoFit/>
          </a:bodyPr>
          <a:lstStyle/>
          <a:p>
            <a:r>
              <a:rPr lang="en-US" dirty="0"/>
              <a:t>Credit: Arron Atchison</a:t>
            </a:r>
          </a:p>
        </p:txBody>
      </p:sp>
    </p:spTree>
    <p:extLst>
      <p:ext uri="{BB962C8B-B14F-4D97-AF65-F5344CB8AC3E}">
        <p14:creationId xmlns:p14="http://schemas.microsoft.com/office/powerpoint/2010/main" val="475186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29D0D2F-C62A-0DDB-19C8-A498C371C46A}"/>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ontserrat" pitchFamily="2" charset="77"/>
                <a:cs typeface="Arial" panose="020B0604020202020204" pitchFamily="34" charset="0"/>
              </a:rPr>
              <a:t>Thanks</a:t>
            </a:r>
          </a:p>
        </p:txBody>
      </p:sp>
      <p:sp>
        <p:nvSpPr>
          <p:cNvPr id="4" name="TextBox 3">
            <a:extLst>
              <a:ext uri="{FF2B5EF4-FFF2-40B4-BE49-F238E27FC236}">
                <a16:creationId xmlns:a16="http://schemas.microsoft.com/office/drawing/2014/main" id="{6D9E7146-4AEF-838C-2720-D0186F29576D}"/>
              </a:ext>
            </a:extLst>
          </p:cNvPr>
          <p:cNvSpPr txBox="1"/>
          <p:nvPr/>
        </p:nvSpPr>
        <p:spPr>
          <a:xfrm>
            <a:off x="1042613" y="1452768"/>
            <a:ext cx="8448225" cy="1938992"/>
          </a:xfrm>
          <a:prstGeom prst="rect">
            <a:avLst/>
          </a:prstGeom>
          <a:noFill/>
        </p:spPr>
        <p:txBody>
          <a:bodyPr wrap="square" rtlCol="0">
            <a:spAutoFit/>
          </a:bodyPr>
          <a:lstStyle/>
          <a:p>
            <a:r>
              <a:rPr lang="en-US" sz="2400" dirty="0"/>
              <a:t>Thanks to everyone who helped get </a:t>
            </a:r>
            <a:r>
              <a:rPr lang="en-US" sz="2400" dirty="0" err="1"/>
              <a:t>idpbuilder</a:t>
            </a:r>
            <a:r>
              <a:rPr lang="en-US" sz="2400" dirty="0"/>
              <a:t> over the line!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MVP to Manabu McCloskey!</a:t>
            </a:r>
          </a:p>
          <a:p>
            <a:pPr marL="342900" indent="-342900">
              <a:buFont typeface="Arial" panose="020B0604020202020204" pitchFamily="34" charset="0"/>
              <a:buChar char="•"/>
            </a:pPr>
            <a:r>
              <a:rPr lang="en-US" sz="2400" dirty="0"/>
              <a:t>Big thanks to Charles </a:t>
            </a:r>
            <a:r>
              <a:rPr lang="en-US" sz="2400" dirty="0" err="1"/>
              <a:t>Moulliard</a:t>
            </a:r>
            <a:r>
              <a:rPr lang="en-US" sz="2400" dirty="0"/>
              <a:t>!</a:t>
            </a:r>
          </a:p>
          <a:p>
            <a:pPr marL="342900" indent="-342900">
              <a:buFont typeface="Arial" panose="020B0604020202020204" pitchFamily="34" charset="0"/>
              <a:buChar char="•"/>
            </a:pPr>
            <a:r>
              <a:rPr lang="en-US" sz="2400" dirty="0" err="1"/>
              <a:t>Nima</a:t>
            </a:r>
            <a:r>
              <a:rPr lang="en-US" sz="2400" dirty="0"/>
              <a:t> </a:t>
            </a:r>
            <a:r>
              <a:rPr lang="en-US" sz="2400" dirty="0" err="1"/>
              <a:t>Kaviani</a:t>
            </a:r>
            <a:r>
              <a:rPr lang="en-US" sz="2400" dirty="0"/>
              <a:t> and the rest of the CNOE core team!</a:t>
            </a:r>
          </a:p>
        </p:txBody>
      </p:sp>
      <p:pic>
        <p:nvPicPr>
          <p:cNvPr id="6" name="Picture 5" descr="A qr code with black squares&#10;&#10;Description automatically generated">
            <a:extLst>
              <a:ext uri="{FF2B5EF4-FFF2-40B4-BE49-F238E27FC236}">
                <a16:creationId xmlns:a16="http://schemas.microsoft.com/office/drawing/2014/main" id="{002123ED-F408-BAA1-FFCC-06E16E8DF360}"/>
              </a:ext>
            </a:extLst>
          </p:cNvPr>
          <p:cNvPicPr>
            <a:picLocks noChangeAspect="1"/>
          </p:cNvPicPr>
          <p:nvPr/>
        </p:nvPicPr>
        <p:blipFill>
          <a:blip r:embed="rId2"/>
          <a:stretch>
            <a:fillRect/>
          </a:stretch>
        </p:blipFill>
        <p:spPr>
          <a:xfrm>
            <a:off x="525687" y="3915138"/>
            <a:ext cx="2175475" cy="2175475"/>
          </a:xfrm>
          <a:prstGeom prst="rect">
            <a:avLst/>
          </a:prstGeom>
        </p:spPr>
      </p:pic>
      <p:sp>
        <p:nvSpPr>
          <p:cNvPr id="8" name="TextBox 7">
            <a:extLst>
              <a:ext uri="{FF2B5EF4-FFF2-40B4-BE49-F238E27FC236}">
                <a16:creationId xmlns:a16="http://schemas.microsoft.com/office/drawing/2014/main" id="{440AB2D9-4919-C857-89DC-5DF491CD196F}"/>
              </a:ext>
            </a:extLst>
          </p:cNvPr>
          <p:cNvSpPr txBox="1"/>
          <p:nvPr/>
        </p:nvSpPr>
        <p:spPr>
          <a:xfrm>
            <a:off x="0" y="6161253"/>
            <a:ext cx="4002845" cy="369332"/>
          </a:xfrm>
          <a:prstGeom prst="rect">
            <a:avLst/>
          </a:prstGeom>
          <a:noFill/>
        </p:spPr>
        <p:txBody>
          <a:bodyPr wrap="square">
            <a:spAutoFit/>
          </a:bodyPr>
          <a:lstStyle/>
          <a:p>
            <a:r>
              <a:rPr lang="en-US" dirty="0"/>
              <a:t>https://</a:t>
            </a:r>
            <a:r>
              <a:rPr lang="en-US" dirty="0" err="1"/>
              <a:t>github.com</a:t>
            </a:r>
            <a:r>
              <a:rPr lang="en-US" dirty="0"/>
              <a:t>/</a:t>
            </a:r>
            <a:r>
              <a:rPr lang="en-US" dirty="0" err="1"/>
              <a:t>cnoe</a:t>
            </a:r>
            <a:r>
              <a:rPr lang="en-US" dirty="0"/>
              <a:t>-io/</a:t>
            </a:r>
            <a:r>
              <a:rPr lang="en-US" dirty="0" err="1"/>
              <a:t>idpbuilder</a:t>
            </a:r>
            <a:endParaRPr lang="en-US" dirty="0"/>
          </a:p>
        </p:txBody>
      </p:sp>
      <p:pic>
        <p:nvPicPr>
          <p:cNvPr id="10" name="Picture 9" descr="A qr code on a white background&#10;&#10;Description automatically generated">
            <a:extLst>
              <a:ext uri="{FF2B5EF4-FFF2-40B4-BE49-F238E27FC236}">
                <a16:creationId xmlns:a16="http://schemas.microsoft.com/office/drawing/2014/main" id="{B0CDEC1A-C8FF-C9D3-5870-9CB1AA197C79}"/>
              </a:ext>
            </a:extLst>
          </p:cNvPr>
          <p:cNvPicPr>
            <a:picLocks noChangeAspect="1"/>
          </p:cNvPicPr>
          <p:nvPr/>
        </p:nvPicPr>
        <p:blipFill>
          <a:blip r:embed="rId3"/>
          <a:stretch>
            <a:fillRect/>
          </a:stretch>
        </p:blipFill>
        <p:spPr>
          <a:xfrm>
            <a:off x="9490838" y="3915138"/>
            <a:ext cx="2175475" cy="2175475"/>
          </a:xfrm>
          <a:prstGeom prst="rect">
            <a:avLst/>
          </a:prstGeom>
        </p:spPr>
      </p:pic>
      <p:sp>
        <p:nvSpPr>
          <p:cNvPr id="11" name="TextBox 10">
            <a:extLst>
              <a:ext uri="{FF2B5EF4-FFF2-40B4-BE49-F238E27FC236}">
                <a16:creationId xmlns:a16="http://schemas.microsoft.com/office/drawing/2014/main" id="{4000B5F2-8223-01BF-323A-B4668301D3A4}"/>
              </a:ext>
            </a:extLst>
          </p:cNvPr>
          <p:cNvSpPr txBox="1"/>
          <p:nvPr/>
        </p:nvSpPr>
        <p:spPr>
          <a:xfrm>
            <a:off x="9726460" y="6161253"/>
            <a:ext cx="1704229" cy="369332"/>
          </a:xfrm>
          <a:prstGeom prst="rect">
            <a:avLst/>
          </a:prstGeom>
          <a:noFill/>
        </p:spPr>
        <p:txBody>
          <a:bodyPr wrap="square">
            <a:spAutoFit/>
          </a:bodyPr>
          <a:lstStyle/>
          <a:p>
            <a:r>
              <a:rPr lang="en-US" dirty="0"/>
              <a:t>https://</a:t>
            </a:r>
            <a:r>
              <a:rPr lang="en-US" dirty="0" err="1"/>
              <a:t>cnoe.io</a:t>
            </a:r>
            <a:endParaRPr lang="en-US" dirty="0"/>
          </a:p>
        </p:txBody>
      </p:sp>
    </p:spTree>
    <p:extLst>
      <p:ext uri="{BB962C8B-B14F-4D97-AF65-F5344CB8AC3E}">
        <p14:creationId xmlns:p14="http://schemas.microsoft.com/office/powerpoint/2010/main" val="1299591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atin typeface="Montserrat" pitchFamily="2" charset="77"/>
                <a:cs typeface="Arial" panose="020B0604020202020204" pitchFamily="34" charset="0"/>
              </a:rPr>
              <a:t>What is this talk about?</a:t>
            </a:r>
          </a:p>
        </p:txBody>
      </p:sp>
      <p:graphicFrame>
        <p:nvGraphicFramePr>
          <p:cNvPr id="3" name="TextBox 1">
            <a:extLst>
              <a:ext uri="{FF2B5EF4-FFF2-40B4-BE49-F238E27FC236}">
                <a16:creationId xmlns:a16="http://schemas.microsoft.com/office/drawing/2014/main" id="{32E8A918-476C-F7BF-0F62-672D9B3AACF8}"/>
              </a:ext>
            </a:extLst>
          </p:cNvPr>
          <p:cNvGraphicFramePr/>
          <p:nvPr>
            <p:extLst>
              <p:ext uri="{D42A27DB-BD31-4B8C-83A1-F6EECF244321}">
                <p14:modId xmlns:p14="http://schemas.microsoft.com/office/powerpoint/2010/main" val="3711571722"/>
              </p:ext>
            </p:extLst>
          </p:nvPr>
        </p:nvGraphicFramePr>
        <p:xfrm>
          <a:off x="632085" y="1739355"/>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7517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A4FCE738-BEE9-1092-9662-01010E486A90}"/>
              </a:ext>
            </a:extLst>
          </p:cNvPr>
          <p:cNvSpPr/>
          <p:nvPr/>
        </p:nvSpPr>
        <p:spPr>
          <a:xfrm>
            <a:off x="1932187" y="4161319"/>
            <a:ext cx="3704546" cy="156370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a:solidFill>
                  <a:schemeClr val="tx1"/>
                </a:solidFill>
              </a:rPr>
              <a:t>In-House Dev. Platform</a:t>
            </a:r>
          </a:p>
        </p:txBody>
      </p:sp>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atin typeface="Montserrat" pitchFamily="2" charset="77"/>
                <a:cs typeface="Arial" panose="020B0604020202020204" pitchFamily="34" charset="0"/>
              </a:rPr>
              <a:t>How it started</a:t>
            </a:r>
          </a:p>
        </p:txBody>
      </p:sp>
      <p:pic>
        <p:nvPicPr>
          <p:cNvPr id="7" name="Graphic 6" descr="Group of people with solid fill">
            <a:extLst>
              <a:ext uri="{FF2B5EF4-FFF2-40B4-BE49-F238E27FC236}">
                <a16:creationId xmlns:a16="http://schemas.microsoft.com/office/drawing/2014/main" id="{E7E001D7-1D34-0405-D1B8-ECAB41A5A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0603" y="1760854"/>
            <a:ext cx="1327713" cy="1327713"/>
          </a:xfrm>
          <a:prstGeom prst="rect">
            <a:avLst/>
          </a:prstGeom>
        </p:spPr>
      </p:pic>
      <p:pic>
        <p:nvPicPr>
          <p:cNvPr id="2050" name="Picture 2">
            <a:extLst>
              <a:ext uri="{FF2B5EF4-FFF2-40B4-BE49-F238E27FC236}">
                <a16:creationId xmlns:a16="http://schemas.microsoft.com/office/drawing/2014/main" id="{925C816E-B136-50DF-2C44-73EE9F6AAB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900" y="4339241"/>
            <a:ext cx="673163" cy="9293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pinnaker-icon-color - CD Foundation">
            <a:extLst>
              <a:ext uri="{FF2B5EF4-FFF2-40B4-BE49-F238E27FC236}">
                <a16:creationId xmlns:a16="http://schemas.microsoft.com/office/drawing/2014/main" id="{E0FD6A32-762C-10E4-D53F-00EE91B49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4133" y="4286210"/>
            <a:ext cx="993501" cy="929391"/>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6C02D9C7-D657-E57C-57D7-98B097938A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84460" y="4233180"/>
            <a:ext cx="1849021" cy="1035452"/>
          </a:xfrm>
          <a:prstGeom prst="rect">
            <a:avLst/>
          </a:prstGeom>
        </p:spPr>
      </p:pic>
      <p:sp>
        <p:nvSpPr>
          <p:cNvPr id="19" name="Down Arrow 18">
            <a:extLst>
              <a:ext uri="{FF2B5EF4-FFF2-40B4-BE49-F238E27FC236}">
                <a16:creationId xmlns:a16="http://schemas.microsoft.com/office/drawing/2014/main" id="{DDCD488C-90B1-B492-32D4-747AB428AE66}"/>
              </a:ext>
            </a:extLst>
          </p:cNvPr>
          <p:cNvSpPr/>
          <p:nvPr/>
        </p:nvSpPr>
        <p:spPr>
          <a:xfrm>
            <a:off x="3466155" y="3252567"/>
            <a:ext cx="636607" cy="7986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42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A4FCE738-BEE9-1092-9662-01010E486A90}"/>
              </a:ext>
            </a:extLst>
          </p:cNvPr>
          <p:cNvSpPr/>
          <p:nvPr/>
        </p:nvSpPr>
        <p:spPr>
          <a:xfrm>
            <a:off x="1932187" y="4161319"/>
            <a:ext cx="3704546" cy="156370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a:solidFill>
                  <a:schemeClr val="tx1"/>
                </a:solidFill>
              </a:rPr>
              <a:t>In-House Dev. Platform</a:t>
            </a:r>
          </a:p>
        </p:txBody>
      </p:sp>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atin typeface="Montserrat" pitchFamily="2" charset="77"/>
                <a:cs typeface="Arial" panose="020B0604020202020204" pitchFamily="34" charset="0"/>
              </a:rPr>
              <a:t>How it started</a:t>
            </a:r>
          </a:p>
        </p:txBody>
      </p:sp>
      <p:pic>
        <p:nvPicPr>
          <p:cNvPr id="7" name="Graphic 6" descr="Group of people with solid fill">
            <a:extLst>
              <a:ext uri="{FF2B5EF4-FFF2-40B4-BE49-F238E27FC236}">
                <a16:creationId xmlns:a16="http://schemas.microsoft.com/office/drawing/2014/main" id="{E7E001D7-1D34-0405-D1B8-ECAB41A5A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0603" y="1760854"/>
            <a:ext cx="1327713" cy="1327713"/>
          </a:xfrm>
          <a:prstGeom prst="rect">
            <a:avLst/>
          </a:prstGeom>
        </p:spPr>
      </p:pic>
      <p:pic>
        <p:nvPicPr>
          <p:cNvPr id="2050" name="Picture 2">
            <a:extLst>
              <a:ext uri="{FF2B5EF4-FFF2-40B4-BE49-F238E27FC236}">
                <a16:creationId xmlns:a16="http://schemas.microsoft.com/office/drawing/2014/main" id="{925C816E-B136-50DF-2C44-73EE9F6AAB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900" y="4339241"/>
            <a:ext cx="673163" cy="9293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pinnaker-icon-color - CD Foundation">
            <a:extLst>
              <a:ext uri="{FF2B5EF4-FFF2-40B4-BE49-F238E27FC236}">
                <a16:creationId xmlns:a16="http://schemas.microsoft.com/office/drawing/2014/main" id="{E0FD6A32-762C-10E4-D53F-00EE91B49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4133" y="4286210"/>
            <a:ext cx="993501" cy="929391"/>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6C02D9C7-D657-E57C-57D7-98B097938A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84460" y="4233180"/>
            <a:ext cx="1849021" cy="1035452"/>
          </a:xfrm>
          <a:prstGeom prst="rect">
            <a:avLst/>
          </a:prstGeom>
        </p:spPr>
      </p:pic>
      <p:sp>
        <p:nvSpPr>
          <p:cNvPr id="19" name="Down Arrow 18">
            <a:extLst>
              <a:ext uri="{FF2B5EF4-FFF2-40B4-BE49-F238E27FC236}">
                <a16:creationId xmlns:a16="http://schemas.microsoft.com/office/drawing/2014/main" id="{DDCD488C-90B1-B492-32D4-747AB428AE66}"/>
              </a:ext>
            </a:extLst>
          </p:cNvPr>
          <p:cNvSpPr/>
          <p:nvPr/>
        </p:nvSpPr>
        <p:spPr>
          <a:xfrm>
            <a:off x="3466155" y="3252567"/>
            <a:ext cx="636607" cy="7986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standing in front of a screen&#10;&#10;Description automatically generated">
            <a:extLst>
              <a:ext uri="{FF2B5EF4-FFF2-40B4-BE49-F238E27FC236}">
                <a16:creationId xmlns:a16="http://schemas.microsoft.com/office/drawing/2014/main" id="{A78E9CA8-B9B2-BDF1-E4D3-9BB562F1E558}"/>
              </a:ext>
            </a:extLst>
          </p:cNvPr>
          <p:cNvPicPr>
            <a:picLocks noChangeAspect="1"/>
          </p:cNvPicPr>
          <p:nvPr/>
        </p:nvPicPr>
        <p:blipFill>
          <a:blip r:embed="rId9"/>
          <a:stretch>
            <a:fillRect/>
          </a:stretch>
        </p:blipFill>
        <p:spPr>
          <a:xfrm>
            <a:off x="7004664" y="1990659"/>
            <a:ext cx="4806301" cy="2513808"/>
          </a:xfrm>
          <a:prstGeom prst="rect">
            <a:avLst/>
          </a:prstGeom>
        </p:spPr>
      </p:pic>
      <p:pic>
        <p:nvPicPr>
          <p:cNvPr id="5" name="Picture 4" descr="A qr code on a white background&#10;&#10;Description automatically generated">
            <a:extLst>
              <a:ext uri="{FF2B5EF4-FFF2-40B4-BE49-F238E27FC236}">
                <a16:creationId xmlns:a16="http://schemas.microsoft.com/office/drawing/2014/main" id="{DE37433B-A099-1AB2-1447-9591D169A344}"/>
              </a:ext>
            </a:extLst>
          </p:cNvPr>
          <p:cNvPicPr>
            <a:picLocks noChangeAspect="1"/>
          </p:cNvPicPr>
          <p:nvPr/>
        </p:nvPicPr>
        <p:blipFill>
          <a:blip r:embed="rId10"/>
          <a:stretch>
            <a:fillRect/>
          </a:stretch>
        </p:blipFill>
        <p:spPr>
          <a:xfrm>
            <a:off x="8429914" y="4339241"/>
            <a:ext cx="1955800" cy="1930400"/>
          </a:xfrm>
          <a:prstGeom prst="rect">
            <a:avLst/>
          </a:prstGeom>
        </p:spPr>
      </p:pic>
    </p:spTree>
    <p:extLst>
      <p:ext uri="{BB962C8B-B14F-4D97-AF65-F5344CB8AC3E}">
        <p14:creationId xmlns:p14="http://schemas.microsoft.com/office/powerpoint/2010/main" val="2072308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A4FCE738-BEE9-1092-9662-01010E486A90}"/>
              </a:ext>
            </a:extLst>
          </p:cNvPr>
          <p:cNvSpPr/>
          <p:nvPr/>
        </p:nvSpPr>
        <p:spPr>
          <a:xfrm>
            <a:off x="1932187" y="4161319"/>
            <a:ext cx="3704546" cy="156370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a:solidFill>
                  <a:schemeClr val="tx1"/>
                </a:solidFill>
              </a:rPr>
              <a:t>In-House Dev. Platform</a:t>
            </a:r>
          </a:p>
        </p:txBody>
      </p:sp>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latin typeface="Montserrat" pitchFamily="2" charset="77"/>
                <a:cs typeface="Arial" panose="020B0604020202020204" pitchFamily="34" charset="0"/>
              </a:rPr>
              <a:t>How it started</a:t>
            </a:r>
          </a:p>
        </p:txBody>
      </p:sp>
      <p:pic>
        <p:nvPicPr>
          <p:cNvPr id="7" name="Graphic 6" descr="Group of people with solid fill">
            <a:extLst>
              <a:ext uri="{FF2B5EF4-FFF2-40B4-BE49-F238E27FC236}">
                <a16:creationId xmlns:a16="http://schemas.microsoft.com/office/drawing/2014/main" id="{E7E001D7-1D34-0405-D1B8-ECAB41A5A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0603" y="1760854"/>
            <a:ext cx="1327713" cy="1327713"/>
          </a:xfrm>
          <a:prstGeom prst="rect">
            <a:avLst/>
          </a:prstGeom>
        </p:spPr>
      </p:pic>
      <p:pic>
        <p:nvPicPr>
          <p:cNvPr id="2050" name="Picture 2">
            <a:extLst>
              <a:ext uri="{FF2B5EF4-FFF2-40B4-BE49-F238E27FC236}">
                <a16:creationId xmlns:a16="http://schemas.microsoft.com/office/drawing/2014/main" id="{925C816E-B136-50DF-2C44-73EE9F6AAB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900" y="4339241"/>
            <a:ext cx="673163" cy="9293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pinnaker-icon-color - CD Foundation">
            <a:extLst>
              <a:ext uri="{FF2B5EF4-FFF2-40B4-BE49-F238E27FC236}">
                <a16:creationId xmlns:a16="http://schemas.microsoft.com/office/drawing/2014/main" id="{E0FD6A32-762C-10E4-D53F-00EE91B49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4133" y="4286210"/>
            <a:ext cx="993501" cy="929391"/>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6C02D9C7-D657-E57C-57D7-98B097938A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84460" y="4233180"/>
            <a:ext cx="1849021" cy="1035452"/>
          </a:xfrm>
          <a:prstGeom prst="rect">
            <a:avLst/>
          </a:prstGeom>
        </p:spPr>
      </p:pic>
      <p:sp>
        <p:nvSpPr>
          <p:cNvPr id="19" name="Down Arrow 18">
            <a:extLst>
              <a:ext uri="{FF2B5EF4-FFF2-40B4-BE49-F238E27FC236}">
                <a16:creationId xmlns:a16="http://schemas.microsoft.com/office/drawing/2014/main" id="{DDCD488C-90B1-B492-32D4-747AB428AE66}"/>
              </a:ext>
            </a:extLst>
          </p:cNvPr>
          <p:cNvSpPr/>
          <p:nvPr/>
        </p:nvSpPr>
        <p:spPr>
          <a:xfrm>
            <a:off x="3466155" y="3252567"/>
            <a:ext cx="636607" cy="7986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Thought bubble outline">
            <a:extLst>
              <a:ext uri="{FF2B5EF4-FFF2-40B4-BE49-F238E27FC236}">
                <a16:creationId xmlns:a16="http://schemas.microsoft.com/office/drawing/2014/main" id="{A2275867-E8E3-0223-E226-E45FA51071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5955035" y="2036317"/>
            <a:ext cx="4851478" cy="3509783"/>
          </a:xfrm>
          <a:prstGeom prst="rect">
            <a:avLst/>
          </a:prstGeom>
        </p:spPr>
      </p:pic>
      <p:sp>
        <p:nvSpPr>
          <p:cNvPr id="5" name="Oval 4">
            <a:extLst>
              <a:ext uri="{FF2B5EF4-FFF2-40B4-BE49-F238E27FC236}">
                <a16:creationId xmlns:a16="http://schemas.microsoft.com/office/drawing/2014/main" id="{861CB69A-F8D7-CF71-22C1-D32B961BA08C}"/>
              </a:ext>
            </a:extLst>
          </p:cNvPr>
          <p:cNvSpPr/>
          <p:nvPr/>
        </p:nvSpPr>
        <p:spPr>
          <a:xfrm>
            <a:off x="5955035" y="2314109"/>
            <a:ext cx="345554" cy="254643"/>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9D1C64C3-1658-844D-4D10-F959C800B9F5}"/>
              </a:ext>
            </a:extLst>
          </p:cNvPr>
          <p:cNvSpPr/>
          <p:nvPr/>
        </p:nvSpPr>
        <p:spPr>
          <a:xfrm>
            <a:off x="5411218" y="2224736"/>
            <a:ext cx="222263" cy="178745"/>
          </a:xfrm>
          <a:prstGeom prst="ellipse">
            <a:avLst/>
          </a:prstGeom>
          <a:ln w="762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Graphic 11">
            <a:extLst>
              <a:ext uri="{FF2B5EF4-FFF2-40B4-BE49-F238E27FC236}">
                <a16:creationId xmlns:a16="http://schemas.microsoft.com/office/drawing/2014/main" id="{9C3531B7-63F9-78C7-5C87-10A9B38D357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10183" y="3645387"/>
            <a:ext cx="1031864" cy="1031864"/>
          </a:xfrm>
          <a:prstGeom prst="rect">
            <a:avLst/>
          </a:prstGeom>
        </p:spPr>
      </p:pic>
      <p:pic>
        <p:nvPicPr>
          <p:cNvPr id="14" name="Graphic 13">
            <a:extLst>
              <a:ext uri="{FF2B5EF4-FFF2-40B4-BE49-F238E27FC236}">
                <a16:creationId xmlns:a16="http://schemas.microsoft.com/office/drawing/2014/main" id="{0B502638-6379-B21B-8446-EC96C89CE43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52394" y="3683878"/>
            <a:ext cx="810062" cy="1031864"/>
          </a:xfrm>
          <a:prstGeom prst="rect">
            <a:avLst/>
          </a:prstGeom>
        </p:spPr>
      </p:pic>
      <p:pic>
        <p:nvPicPr>
          <p:cNvPr id="2" name="Graphic 1">
            <a:extLst>
              <a:ext uri="{FF2B5EF4-FFF2-40B4-BE49-F238E27FC236}">
                <a16:creationId xmlns:a16="http://schemas.microsoft.com/office/drawing/2014/main" id="{AD30A4AF-8E4E-B885-C0DC-4093968BB23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26602" y="3645387"/>
            <a:ext cx="754226" cy="961672"/>
          </a:xfrm>
          <a:prstGeom prst="rect">
            <a:avLst/>
          </a:prstGeom>
        </p:spPr>
      </p:pic>
    </p:spTree>
    <p:extLst>
      <p:ext uri="{BB962C8B-B14F-4D97-AF65-F5344CB8AC3E}">
        <p14:creationId xmlns:p14="http://schemas.microsoft.com/office/powerpoint/2010/main" val="2761991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err="1">
                <a:latin typeface="Montserrat" pitchFamily="2" charset="77"/>
                <a:cs typeface="Arial" panose="020B0604020202020204" pitchFamily="34" charset="0"/>
              </a:rPr>
              <a:t>Kubecon</a:t>
            </a:r>
            <a:r>
              <a:rPr lang="en-US" sz="2800" b="1">
                <a:latin typeface="Montserrat" pitchFamily="2" charset="77"/>
                <a:cs typeface="Arial" panose="020B0604020202020204" pitchFamily="34" charset="0"/>
              </a:rPr>
              <a:t> EU 2023</a:t>
            </a:r>
            <a:endParaRPr lang="en-US" sz="4000" b="1">
              <a:latin typeface="Montserrat" pitchFamily="2" charset="77"/>
              <a:cs typeface="Arial" panose="020B0604020202020204" pitchFamily="34" charset="0"/>
            </a:endParaRPr>
          </a:p>
        </p:txBody>
      </p:sp>
      <p:pic>
        <p:nvPicPr>
          <p:cNvPr id="16" name="Graphic 15" descr="Group success with solid fill">
            <a:extLst>
              <a:ext uri="{FF2B5EF4-FFF2-40B4-BE49-F238E27FC236}">
                <a16:creationId xmlns:a16="http://schemas.microsoft.com/office/drawing/2014/main" id="{9743F4B6-5533-68C0-058A-4BAA3AC4BF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0712" y="1854063"/>
            <a:ext cx="914400" cy="914400"/>
          </a:xfrm>
          <a:prstGeom prst="rect">
            <a:avLst/>
          </a:prstGeom>
        </p:spPr>
      </p:pic>
      <p:sp>
        <p:nvSpPr>
          <p:cNvPr id="17" name="Down Arrow 16">
            <a:extLst>
              <a:ext uri="{FF2B5EF4-FFF2-40B4-BE49-F238E27FC236}">
                <a16:creationId xmlns:a16="http://schemas.microsoft.com/office/drawing/2014/main" id="{4A689F87-BD4E-17C1-0037-9F8A09C967BE}"/>
              </a:ext>
            </a:extLst>
          </p:cNvPr>
          <p:cNvSpPr/>
          <p:nvPr/>
        </p:nvSpPr>
        <p:spPr>
          <a:xfrm>
            <a:off x="8720672" y="2912473"/>
            <a:ext cx="694481" cy="880723"/>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558869A1-0EAC-CD9A-AA90-CF2CC12758F7}"/>
              </a:ext>
            </a:extLst>
          </p:cNvPr>
          <p:cNvSpPr/>
          <p:nvPr/>
        </p:nvSpPr>
        <p:spPr>
          <a:xfrm>
            <a:off x="7475840" y="3965376"/>
            <a:ext cx="3704546" cy="16672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a:solidFill>
                  <a:schemeClr val="tx1"/>
                </a:solidFill>
              </a:rPr>
              <a:t>Cloud-Native Dev. Platform</a:t>
            </a:r>
          </a:p>
        </p:txBody>
      </p:sp>
      <p:pic>
        <p:nvPicPr>
          <p:cNvPr id="5" name="Graphic 4">
            <a:extLst>
              <a:ext uri="{FF2B5EF4-FFF2-40B4-BE49-F238E27FC236}">
                <a16:creationId xmlns:a16="http://schemas.microsoft.com/office/drawing/2014/main" id="{13957A29-10A1-6C75-A530-17E2B31668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5050" y="4081217"/>
            <a:ext cx="1031864" cy="1031864"/>
          </a:xfrm>
          <a:prstGeom prst="rect">
            <a:avLst/>
          </a:prstGeom>
        </p:spPr>
      </p:pic>
      <p:pic>
        <p:nvPicPr>
          <p:cNvPr id="6" name="Graphic 5">
            <a:extLst>
              <a:ext uri="{FF2B5EF4-FFF2-40B4-BE49-F238E27FC236}">
                <a16:creationId xmlns:a16="http://schemas.microsoft.com/office/drawing/2014/main" id="{AA87DD03-FD09-9FD7-5C90-F1A9A2B1D3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37261" y="4119708"/>
            <a:ext cx="810062" cy="1031864"/>
          </a:xfrm>
          <a:prstGeom prst="rect">
            <a:avLst/>
          </a:prstGeom>
        </p:spPr>
      </p:pic>
      <p:pic>
        <p:nvPicPr>
          <p:cNvPr id="7" name="Graphic 6">
            <a:extLst>
              <a:ext uri="{FF2B5EF4-FFF2-40B4-BE49-F238E27FC236}">
                <a16:creationId xmlns:a16="http://schemas.microsoft.com/office/drawing/2014/main" id="{57D7AB4A-18DC-DE35-FB2C-B8DBBC1946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4874" y="4081217"/>
            <a:ext cx="754226" cy="961672"/>
          </a:xfrm>
          <a:prstGeom prst="rect">
            <a:avLst/>
          </a:prstGeom>
        </p:spPr>
      </p:pic>
      <p:pic>
        <p:nvPicPr>
          <p:cNvPr id="3" name="Picture 2" descr="A person standing in front of a screen&#10;&#10;Description automatically generated">
            <a:extLst>
              <a:ext uri="{FF2B5EF4-FFF2-40B4-BE49-F238E27FC236}">
                <a16:creationId xmlns:a16="http://schemas.microsoft.com/office/drawing/2014/main" id="{D220B4ED-1919-C6F4-2DF1-9F2E8E81BAEB}"/>
              </a:ext>
            </a:extLst>
          </p:cNvPr>
          <p:cNvPicPr>
            <a:picLocks noChangeAspect="1"/>
          </p:cNvPicPr>
          <p:nvPr/>
        </p:nvPicPr>
        <p:blipFill>
          <a:blip r:embed="rId11"/>
          <a:stretch>
            <a:fillRect/>
          </a:stretch>
        </p:blipFill>
        <p:spPr>
          <a:xfrm>
            <a:off x="878888" y="2386758"/>
            <a:ext cx="5404802" cy="2826838"/>
          </a:xfrm>
          <a:prstGeom prst="rect">
            <a:avLst/>
          </a:prstGeom>
        </p:spPr>
      </p:pic>
    </p:spTree>
    <p:extLst>
      <p:ext uri="{BB962C8B-B14F-4D97-AF65-F5344CB8AC3E}">
        <p14:creationId xmlns:p14="http://schemas.microsoft.com/office/powerpoint/2010/main" val="235246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7471D14E-005E-B9E6-96E1-612F99D36716}"/>
              </a:ext>
            </a:extLst>
          </p:cNvPr>
          <p:cNvSpPr/>
          <p:nvPr/>
        </p:nvSpPr>
        <p:spPr>
          <a:xfrm>
            <a:off x="2328041" y="3962681"/>
            <a:ext cx="7535917" cy="1510955"/>
          </a:xfrm>
          <a:prstGeom prst="roundRect">
            <a:avLst/>
          </a:prstGeom>
          <a:ln w="57150">
            <a:solidFill>
              <a:schemeClr val="tx1">
                <a:lumMod val="95000"/>
                <a:lumOff val="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0"/>
            <a:ext cx="10515600" cy="92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err="1">
                <a:latin typeface="Montserrat" pitchFamily="2" charset="77"/>
                <a:cs typeface="Arial" panose="020B0604020202020204" pitchFamily="34" charset="0"/>
              </a:rPr>
              <a:t>Kubecon</a:t>
            </a:r>
            <a:r>
              <a:rPr lang="en-US" sz="2800" b="1">
                <a:latin typeface="Montserrat" pitchFamily="2" charset="77"/>
                <a:cs typeface="Arial" panose="020B0604020202020204" pitchFamily="34" charset="0"/>
              </a:rPr>
              <a:t> EU 2023</a:t>
            </a:r>
            <a:endParaRPr lang="en-US" sz="4000" b="1">
              <a:latin typeface="Montserrat" pitchFamily="2" charset="77"/>
              <a:cs typeface="Arial" panose="020B0604020202020204" pitchFamily="34" charset="0"/>
            </a:endParaRPr>
          </a:p>
        </p:txBody>
      </p:sp>
      <p:pic>
        <p:nvPicPr>
          <p:cNvPr id="8" name="Graphic 7" descr="Group success with solid fill">
            <a:extLst>
              <a:ext uri="{FF2B5EF4-FFF2-40B4-BE49-F238E27FC236}">
                <a16:creationId xmlns:a16="http://schemas.microsoft.com/office/drawing/2014/main" id="{7837941F-8EDF-54E8-FCFE-C904F41F57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9311" y="1828687"/>
            <a:ext cx="914400" cy="914400"/>
          </a:xfrm>
          <a:prstGeom prst="rect">
            <a:avLst/>
          </a:prstGeom>
        </p:spPr>
      </p:pic>
      <p:sp>
        <p:nvSpPr>
          <p:cNvPr id="9" name="Down Arrow 8">
            <a:extLst>
              <a:ext uri="{FF2B5EF4-FFF2-40B4-BE49-F238E27FC236}">
                <a16:creationId xmlns:a16="http://schemas.microsoft.com/office/drawing/2014/main" id="{4E7B7490-8E4A-BA6F-EF18-474660D88DBF}"/>
              </a:ext>
            </a:extLst>
          </p:cNvPr>
          <p:cNvSpPr/>
          <p:nvPr/>
        </p:nvSpPr>
        <p:spPr>
          <a:xfrm>
            <a:off x="2889143" y="2958088"/>
            <a:ext cx="694481" cy="880723"/>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FC51ED10-30C3-073F-F108-740B7F0924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4291" y="4124007"/>
            <a:ext cx="1031864" cy="1031864"/>
          </a:xfrm>
          <a:prstGeom prst="rect">
            <a:avLst/>
          </a:prstGeom>
        </p:spPr>
      </p:pic>
      <p:pic>
        <p:nvPicPr>
          <p:cNvPr id="12" name="Graphic 11">
            <a:extLst>
              <a:ext uri="{FF2B5EF4-FFF2-40B4-BE49-F238E27FC236}">
                <a16:creationId xmlns:a16="http://schemas.microsoft.com/office/drawing/2014/main" id="{CB492E72-2713-7D2C-3A9E-AA80E00000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9691" y="4124007"/>
            <a:ext cx="810062" cy="1031864"/>
          </a:xfrm>
          <a:prstGeom prst="rect">
            <a:avLst/>
          </a:prstGeom>
        </p:spPr>
      </p:pic>
      <p:pic>
        <p:nvPicPr>
          <p:cNvPr id="13" name="Graphic 12">
            <a:extLst>
              <a:ext uri="{FF2B5EF4-FFF2-40B4-BE49-F238E27FC236}">
                <a16:creationId xmlns:a16="http://schemas.microsoft.com/office/drawing/2014/main" id="{6791D34E-723A-0DEF-AD19-B6A1387E60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29398" y="4124007"/>
            <a:ext cx="754226" cy="961672"/>
          </a:xfrm>
          <a:prstGeom prst="rect">
            <a:avLst/>
          </a:prstGeom>
        </p:spPr>
      </p:pic>
      <p:pic>
        <p:nvPicPr>
          <p:cNvPr id="6" name="Graphic 5" descr="Group success with solid fill">
            <a:extLst>
              <a:ext uri="{FF2B5EF4-FFF2-40B4-BE49-F238E27FC236}">
                <a16:creationId xmlns:a16="http://schemas.microsoft.com/office/drawing/2014/main" id="{B0B05C13-395A-076B-C12C-644F6F1A5B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4291" y="1828687"/>
            <a:ext cx="914400" cy="914400"/>
          </a:xfrm>
          <a:prstGeom prst="rect">
            <a:avLst/>
          </a:prstGeom>
        </p:spPr>
      </p:pic>
      <p:sp>
        <p:nvSpPr>
          <p:cNvPr id="7" name="Down Arrow 6">
            <a:extLst>
              <a:ext uri="{FF2B5EF4-FFF2-40B4-BE49-F238E27FC236}">
                <a16:creationId xmlns:a16="http://schemas.microsoft.com/office/drawing/2014/main" id="{AA1C0E4D-2196-8634-E392-6635CC6B4436}"/>
              </a:ext>
            </a:extLst>
          </p:cNvPr>
          <p:cNvSpPr/>
          <p:nvPr/>
        </p:nvSpPr>
        <p:spPr>
          <a:xfrm>
            <a:off x="5632581" y="2958089"/>
            <a:ext cx="694481" cy="880723"/>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4" name="Graphic 13" descr="Group success with solid fill">
            <a:extLst>
              <a:ext uri="{FF2B5EF4-FFF2-40B4-BE49-F238E27FC236}">
                <a16:creationId xmlns:a16="http://schemas.microsoft.com/office/drawing/2014/main" id="{382883CE-E213-1167-770F-1D877E27D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5440" y="1828687"/>
            <a:ext cx="914400" cy="914400"/>
          </a:xfrm>
          <a:prstGeom prst="rect">
            <a:avLst/>
          </a:prstGeom>
        </p:spPr>
      </p:pic>
      <p:sp>
        <p:nvSpPr>
          <p:cNvPr id="15" name="Down Arrow 14">
            <a:extLst>
              <a:ext uri="{FF2B5EF4-FFF2-40B4-BE49-F238E27FC236}">
                <a16:creationId xmlns:a16="http://schemas.microsoft.com/office/drawing/2014/main" id="{ADA12904-F19A-85AE-0EBA-9F1D3D75EF6D}"/>
              </a:ext>
            </a:extLst>
          </p:cNvPr>
          <p:cNvSpPr/>
          <p:nvPr/>
        </p:nvSpPr>
        <p:spPr>
          <a:xfrm>
            <a:off x="8705272" y="2958745"/>
            <a:ext cx="694481" cy="880723"/>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BF7E7DB-7E6E-E9FF-9144-E7B13B400A0F}"/>
              </a:ext>
            </a:extLst>
          </p:cNvPr>
          <p:cNvCxnSpPr/>
          <p:nvPr/>
        </p:nvCxnSpPr>
        <p:spPr>
          <a:xfrm>
            <a:off x="4498428" y="3636579"/>
            <a:ext cx="0" cy="240686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a:extLst>
              <a:ext uri="{FF2B5EF4-FFF2-40B4-BE49-F238E27FC236}">
                <a16:creationId xmlns:a16="http://schemas.microsoft.com/office/drawing/2014/main" id="{A16A0D7A-1272-0D95-8468-3B19DCEC60A2}"/>
              </a:ext>
            </a:extLst>
          </p:cNvPr>
          <p:cNvCxnSpPr/>
          <p:nvPr/>
        </p:nvCxnSpPr>
        <p:spPr>
          <a:xfrm>
            <a:off x="7625255" y="3636579"/>
            <a:ext cx="0" cy="240686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89810882"/>
      </p:ext>
    </p:extLst>
  </p:cSld>
  <p:clrMapOvr>
    <a:masterClrMapping/>
  </p:clrMapOvr>
</p:sld>
</file>

<file path=ppt/theme/theme1.xml><?xml version="1.0" encoding="utf-8"?>
<a:theme xmlns:a="http://schemas.openxmlformats.org/drawingml/2006/main" name="Office Theme">
  <a:themeElements>
    <a:clrScheme name="KNEU_2024">
      <a:dk1>
        <a:srgbClr val="000000"/>
      </a:dk1>
      <a:lt1>
        <a:srgbClr val="FFFFFF"/>
      </a:lt1>
      <a:dk2>
        <a:srgbClr val="4B3B71"/>
      </a:dk2>
      <a:lt2>
        <a:srgbClr val="EAE9E8"/>
      </a:lt2>
      <a:accent1>
        <a:srgbClr val="59BBEA"/>
      </a:accent1>
      <a:accent2>
        <a:srgbClr val="53759D"/>
      </a:accent2>
      <a:accent3>
        <a:srgbClr val="59BF92"/>
      </a:accent3>
      <a:accent4>
        <a:srgbClr val="F04F50"/>
      </a:accent4>
      <a:accent5>
        <a:srgbClr val="BF1F4C"/>
      </a:accent5>
      <a:accent6>
        <a:srgbClr val="302753"/>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2009</TotalTime>
  <Words>2243</Words>
  <Application>Microsoft Macintosh PowerPoint</Application>
  <PresentationFormat>Widescreen</PresentationFormat>
  <Paragraphs>296</Paragraphs>
  <Slides>35</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Andale Mono</vt:lpstr>
      <vt:lpstr>Aptos</vt:lpstr>
      <vt:lpstr>Arial</vt:lpstr>
      <vt:lpstr>Calibri</vt:lpstr>
      <vt:lpstr>Helvetica Neue</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Jesse Sanford</cp:lastModifiedBy>
  <cp:revision>3</cp:revision>
  <dcterms:created xsi:type="dcterms:W3CDTF">2019-07-29T21:37:05Z</dcterms:created>
  <dcterms:modified xsi:type="dcterms:W3CDTF">2024-03-22T10:41:28Z</dcterms:modified>
</cp:coreProperties>
</file>